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7" r:id="rId2"/>
    <p:sldId id="262" r:id="rId3"/>
    <p:sldId id="265" r:id="rId4"/>
    <p:sldId id="271" r:id="rId5"/>
    <p:sldId id="258" r:id="rId6"/>
    <p:sldId id="264" r:id="rId7"/>
    <p:sldId id="266" r:id="rId8"/>
    <p:sldId id="272" r:id="rId9"/>
    <p:sldId id="273" r:id="rId10"/>
    <p:sldId id="267" r:id="rId11"/>
    <p:sldId id="274" r:id="rId12"/>
    <p:sldId id="275" r:id="rId13"/>
    <p:sldId id="282" r:id="rId14"/>
    <p:sldId id="283" r:id="rId15"/>
    <p:sldId id="284" r:id="rId16"/>
    <p:sldId id="285" r:id="rId17"/>
    <p:sldId id="286" r:id="rId18"/>
    <p:sldId id="277" r:id="rId19"/>
    <p:sldId id="259" r:id="rId20"/>
    <p:sldId id="261" r:id="rId21"/>
    <p:sldId id="268" r:id="rId22"/>
    <p:sldId id="269" r:id="rId23"/>
    <p:sldId id="270" r:id="rId24"/>
    <p:sldId id="278" r:id="rId25"/>
    <p:sldId id="287" r:id="rId26"/>
    <p:sldId id="279" r:id="rId27"/>
    <p:sldId id="280" r:id="rId28"/>
    <p:sldId id="281" r:id="rId29"/>
    <p:sldId id="288"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83" autoAdjust="0"/>
    <p:restoredTop sz="96095" autoAdjust="0"/>
  </p:normalViewPr>
  <p:slideViewPr>
    <p:cSldViewPr snapToGrid="0" snapToObjects="1">
      <p:cViewPr varScale="1">
        <p:scale>
          <a:sx n="66" d="100"/>
          <a:sy n="66" d="100"/>
        </p:scale>
        <p:origin x="-648" y="-7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000000"/>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455613"/>
            <a:ext cx="7772400" cy="1600200"/>
          </a:xfrm>
        </p:spPr>
        <p:txBody>
          <a:bodyPr anchor="b"/>
          <a:lstStyle>
            <a:lvl1pPr algn="ctr">
              <a:defRPr sz="4000">
                <a:latin typeface="Times New Roman" pitchFamily="-112" charset="0"/>
              </a:defRPr>
            </a:lvl1pPr>
          </a:lstStyle>
          <a:p>
            <a:r>
              <a:rPr lang="en-US"/>
              <a:t>Click to edit Master title style</a:t>
            </a:r>
          </a:p>
        </p:txBody>
      </p:sp>
      <p:sp>
        <p:nvSpPr>
          <p:cNvPr id="3075" name="Rectangle 3"/>
          <p:cNvSpPr>
            <a:spLocks noGrp="1" noChangeArrowheads="1"/>
          </p:cNvSpPr>
          <p:nvPr>
            <p:ph type="subTitle" idx="1"/>
          </p:nvPr>
        </p:nvSpPr>
        <p:spPr>
          <a:xfrm>
            <a:off x="1371600" y="2513013"/>
            <a:ext cx="6400800" cy="914400"/>
          </a:xfrm>
        </p:spPr>
        <p:txBody>
          <a:bodyPr/>
          <a:lstStyle>
            <a:lvl1pPr algn="ctr">
              <a:defRPr b="0">
                <a:solidFill>
                  <a:schemeClr val="tx2"/>
                </a:solidFill>
              </a:defRPr>
            </a:lvl1pPr>
          </a:lstStyle>
          <a:p>
            <a:r>
              <a:rPr lang="en-US"/>
              <a:t>Click to edit Master subtitle style</a:t>
            </a:r>
          </a:p>
        </p:txBody>
      </p:sp>
      <p:sp>
        <p:nvSpPr>
          <p:cNvPr id="3080" name="Rectangle 8"/>
          <p:cNvSpPr>
            <a:spLocks noChangeArrowheads="1"/>
          </p:cNvSpPr>
          <p:nvPr/>
        </p:nvSpPr>
        <p:spPr bwMode="auto">
          <a:xfrm>
            <a:off x="0" y="6172200"/>
            <a:ext cx="9140825" cy="685800"/>
          </a:xfrm>
          <a:prstGeom prst="rect">
            <a:avLst/>
          </a:prstGeom>
          <a:solidFill>
            <a:srgbClr val="9E7E38"/>
          </a:solidFill>
          <a:ln w="9525">
            <a:solidFill>
              <a:srgbClr val="9E7E38"/>
            </a:solidFill>
            <a:miter lim="800000"/>
            <a:headEnd/>
            <a:tailEnd/>
          </a:ln>
          <a:effectLst/>
        </p:spPr>
        <p:txBody>
          <a:bodyPr wrap="none" anchor="ctr">
            <a:prstTxWarp prst="textNoShape">
              <a:avLst/>
            </a:prstTxWarp>
          </a:bodyPr>
          <a:lstStyle/>
          <a:p>
            <a:endParaRPr lang="en-US"/>
          </a:p>
        </p:txBody>
      </p:sp>
      <p:sp>
        <p:nvSpPr>
          <p:cNvPr id="3079" name="Line 7"/>
          <p:cNvSpPr>
            <a:spLocks noChangeShapeType="1"/>
          </p:cNvSpPr>
          <p:nvPr/>
        </p:nvSpPr>
        <p:spPr bwMode="auto">
          <a:xfrm>
            <a:off x="2286000" y="2284413"/>
            <a:ext cx="4570413" cy="0"/>
          </a:xfrm>
          <a:prstGeom prst="line">
            <a:avLst/>
          </a:prstGeom>
          <a:noFill/>
          <a:ln w="25400">
            <a:solidFill>
              <a:srgbClr val="9E7E38"/>
            </a:solidFill>
            <a:round/>
            <a:headEnd/>
            <a:tailEnd/>
          </a:ln>
          <a:effectLst/>
        </p:spPr>
        <p:txBody>
          <a:bodyPr>
            <a:prstTxWarp prst="textNoShape">
              <a:avLst/>
            </a:prstTxWarp>
          </a:bodyPr>
          <a:lstStyle/>
          <a:p>
            <a:endParaRPr lang="en-US"/>
          </a:p>
        </p:txBody>
      </p:sp>
      <p:pic>
        <p:nvPicPr>
          <p:cNvPr id="3082" name="Picture 10" descr="wfu"/>
          <p:cNvPicPr>
            <a:picLocks noChangeAspect="1" noChangeArrowheads="1"/>
          </p:cNvPicPr>
          <p:nvPr/>
        </p:nvPicPr>
        <p:blipFill>
          <a:blip r:embed="rId2"/>
          <a:srcRect/>
          <a:stretch>
            <a:fillRect/>
          </a:stretch>
        </p:blipFill>
        <p:spPr bwMode="auto">
          <a:xfrm>
            <a:off x="3162300" y="4191000"/>
            <a:ext cx="2819400" cy="1568450"/>
          </a:xfrm>
          <a:prstGeom prst="rect">
            <a:avLst/>
          </a:prstGeom>
          <a:noFill/>
        </p:spPr>
      </p:pic>
      <p:sp>
        <p:nvSpPr>
          <p:cNvPr id="3077" name="Rectangle 5"/>
          <p:cNvSpPr>
            <a:spLocks noGrp="1" noChangeArrowheads="1"/>
          </p:cNvSpPr>
          <p:nvPr>
            <p:ph type="ftr" sz="quarter" idx="3"/>
          </p:nvPr>
        </p:nvSpPr>
        <p:spPr bwMode="auto">
          <a:xfrm>
            <a:off x="457200" y="6169025"/>
            <a:ext cx="8229600" cy="685800"/>
          </a:xfrm>
          <a:prstGeom prst="rect">
            <a:avLst/>
          </a:prstGeom>
          <a:noFill/>
          <a:ln>
            <a:miter lim="800000"/>
            <a:headEnd/>
            <a:tailEnd/>
          </a:ln>
        </p:spPr>
        <p:txBody>
          <a:bodyPr vert="horz" wrap="square" lIns="91440" tIns="45720" rIns="91440" bIns="45720" numCol="1" anchor="ctr" anchorCtr="1" compatLnSpc="1">
            <a:prstTxWarp prst="textNoShape">
              <a:avLst/>
            </a:prstTxWarp>
          </a:bodyPr>
          <a:lstStyle>
            <a:lvl1pPr>
              <a:spcBef>
                <a:spcPct val="0"/>
              </a:spcBef>
              <a:defRPr sz="1600">
                <a:solidFill>
                  <a:schemeClr val="tx2"/>
                </a:solidFill>
              </a:defRPr>
            </a:lvl1p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0"/>
            <a:ext cx="2055812" cy="6172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5613" y="0"/>
            <a:ext cx="6019800" cy="6172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5613" y="1600200"/>
            <a:ext cx="4037012"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5025" y="1600200"/>
            <a:ext cx="4037013"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DE8"/>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body" idx="1"/>
          </p:nvPr>
        </p:nvSpPr>
        <p:spPr bwMode="auto">
          <a:xfrm>
            <a:off x="455613" y="1600200"/>
            <a:ext cx="8226425" cy="4572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Subhead Goes Here</a:t>
            </a:r>
          </a:p>
          <a:p>
            <a:pPr lvl="0"/>
            <a:endParaRPr lang="en-US"/>
          </a:p>
        </p:txBody>
      </p:sp>
      <p:sp>
        <p:nvSpPr>
          <p:cNvPr id="1031" name="Rectangle 7"/>
          <p:cNvSpPr>
            <a:spLocks noChangeArrowheads="1"/>
          </p:cNvSpPr>
          <p:nvPr/>
        </p:nvSpPr>
        <p:spPr bwMode="auto">
          <a:xfrm>
            <a:off x="0" y="0"/>
            <a:ext cx="9140825" cy="914400"/>
          </a:xfrm>
          <a:prstGeom prst="rect">
            <a:avLst/>
          </a:prstGeom>
          <a:solidFill>
            <a:srgbClr val="9E7E38"/>
          </a:solidFill>
          <a:ln w="9525">
            <a:solidFill>
              <a:srgbClr val="9E7E38"/>
            </a:solidFill>
            <a:miter lim="800000"/>
            <a:headEnd/>
            <a:tailEnd/>
          </a:ln>
          <a:effectLst/>
        </p:spPr>
        <p:txBody>
          <a:bodyPr wrap="none" anchor="ctr">
            <a:prstTxWarp prst="textNoShape">
              <a:avLst/>
            </a:prstTxWarp>
          </a:bodyPr>
          <a:lstStyle/>
          <a:p>
            <a:endParaRPr lang="en-US"/>
          </a:p>
        </p:txBody>
      </p:sp>
      <p:sp>
        <p:nvSpPr>
          <p:cNvPr id="1026" name="Rectangle 2"/>
          <p:cNvSpPr>
            <a:spLocks noGrp="1" noChangeArrowheads="1"/>
          </p:cNvSpPr>
          <p:nvPr>
            <p:ph type="title"/>
          </p:nvPr>
        </p:nvSpPr>
        <p:spPr bwMode="auto">
          <a:xfrm>
            <a:off x="3198813" y="0"/>
            <a:ext cx="5484812"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TITLE GOES HERE</a:t>
            </a:r>
          </a:p>
        </p:txBody>
      </p:sp>
      <p:sp>
        <p:nvSpPr>
          <p:cNvPr id="1033" name="Rectangle 9"/>
          <p:cNvSpPr>
            <a:spLocks noChangeArrowheads="1"/>
          </p:cNvSpPr>
          <p:nvPr/>
        </p:nvSpPr>
        <p:spPr bwMode="auto">
          <a:xfrm>
            <a:off x="0" y="0"/>
            <a:ext cx="2741613" cy="914400"/>
          </a:xfrm>
          <a:prstGeom prst="rect">
            <a:avLst/>
          </a:prstGeom>
          <a:solidFill>
            <a:srgbClr val="000000"/>
          </a:solidFill>
          <a:ln w="9525">
            <a:solidFill>
              <a:srgbClr val="000000"/>
            </a:solidFill>
            <a:miter lim="800000"/>
            <a:headEnd/>
            <a:tailEnd/>
          </a:ln>
          <a:effectLst/>
        </p:spPr>
        <p:txBody>
          <a:bodyPr wrap="none" anchor="ctr">
            <a:prstTxWarp prst="textNoShape">
              <a:avLst/>
            </a:prstTxWarp>
          </a:bodyPr>
          <a:lstStyle/>
          <a:p>
            <a:endParaRPr lang="en-US"/>
          </a:p>
        </p:txBody>
      </p:sp>
      <p:pic>
        <p:nvPicPr>
          <p:cNvPr id="1032" name="Picture 8" descr="wfu"/>
          <p:cNvPicPr>
            <a:picLocks noChangeAspect="1" noChangeArrowheads="1"/>
          </p:cNvPicPr>
          <p:nvPr/>
        </p:nvPicPr>
        <p:blipFill>
          <a:blip r:embed="rId13"/>
          <a:srcRect/>
          <a:stretch>
            <a:fillRect/>
          </a:stretch>
        </p:blipFill>
        <p:spPr bwMode="auto">
          <a:xfrm>
            <a:off x="228600" y="228600"/>
            <a:ext cx="2293938" cy="457200"/>
          </a:xfrm>
          <a:prstGeom prst="rect">
            <a:avLst/>
          </a:prstGeom>
          <a:noFill/>
          <a:ln w="9525">
            <a:noFill/>
            <a:miter lim="800000"/>
            <a:headEnd/>
            <a:tailEnd/>
          </a:ln>
        </p:spPr>
      </p:pic>
      <p:sp>
        <p:nvSpPr>
          <p:cNvPr id="1034" name="Line 10"/>
          <p:cNvSpPr>
            <a:spLocks noChangeShapeType="1"/>
          </p:cNvSpPr>
          <p:nvPr/>
        </p:nvSpPr>
        <p:spPr bwMode="auto">
          <a:xfrm>
            <a:off x="547688" y="6400800"/>
            <a:ext cx="8043862" cy="0"/>
          </a:xfrm>
          <a:prstGeom prst="line">
            <a:avLst/>
          </a:prstGeom>
          <a:noFill/>
          <a:ln w="9525">
            <a:solidFill>
              <a:srgbClr val="000000"/>
            </a:solidFill>
            <a:round/>
            <a:headEnd/>
            <a:tailEnd/>
          </a:ln>
          <a:effectLst/>
        </p:spPr>
        <p:txBody>
          <a:bodyPr>
            <a:prstTxWarp prst="textNoShape">
              <a:avLst/>
            </a:prstTxWarp>
          </a:bodyPr>
          <a:lstStyle/>
          <a:p>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r" rtl="0" eaLnBrk="1" fontAlgn="base" hangingPunct="1">
        <a:spcBef>
          <a:spcPct val="0"/>
        </a:spcBef>
        <a:spcAft>
          <a:spcPct val="0"/>
        </a:spcAft>
        <a:defRPr sz="2400">
          <a:solidFill>
            <a:schemeClr val="tx2"/>
          </a:solidFill>
          <a:latin typeface="+mj-lt"/>
          <a:ea typeface="+mj-ea"/>
          <a:cs typeface="+mj-cs"/>
        </a:defRPr>
      </a:lvl1pPr>
      <a:lvl2pPr algn="r" rtl="0" eaLnBrk="1" fontAlgn="base" hangingPunct="1">
        <a:spcBef>
          <a:spcPct val="0"/>
        </a:spcBef>
        <a:spcAft>
          <a:spcPct val="0"/>
        </a:spcAft>
        <a:defRPr sz="2400">
          <a:solidFill>
            <a:schemeClr val="tx2"/>
          </a:solidFill>
          <a:latin typeface="Arial" pitchFamily="-112" charset="0"/>
        </a:defRPr>
      </a:lvl2pPr>
      <a:lvl3pPr algn="r" rtl="0" eaLnBrk="1" fontAlgn="base" hangingPunct="1">
        <a:spcBef>
          <a:spcPct val="0"/>
        </a:spcBef>
        <a:spcAft>
          <a:spcPct val="0"/>
        </a:spcAft>
        <a:defRPr sz="2400">
          <a:solidFill>
            <a:schemeClr val="tx2"/>
          </a:solidFill>
          <a:latin typeface="Arial" pitchFamily="-112" charset="0"/>
        </a:defRPr>
      </a:lvl3pPr>
      <a:lvl4pPr algn="r" rtl="0" eaLnBrk="1" fontAlgn="base" hangingPunct="1">
        <a:spcBef>
          <a:spcPct val="0"/>
        </a:spcBef>
        <a:spcAft>
          <a:spcPct val="0"/>
        </a:spcAft>
        <a:defRPr sz="2400">
          <a:solidFill>
            <a:schemeClr val="tx2"/>
          </a:solidFill>
          <a:latin typeface="Arial" pitchFamily="-112" charset="0"/>
        </a:defRPr>
      </a:lvl4pPr>
      <a:lvl5pPr algn="r" rtl="0" eaLnBrk="1" fontAlgn="base" hangingPunct="1">
        <a:spcBef>
          <a:spcPct val="0"/>
        </a:spcBef>
        <a:spcAft>
          <a:spcPct val="0"/>
        </a:spcAft>
        <a:defRPr sz="2400">
          <a:solidFill>
            <a:schemeClr val="tx2"/>
          </a:solidFill>
          <a:latin typeface="Arial" pitchFamily="-112" charset="0"/>
        </a:defRPr>
      </a:lvl5pPr>
      <a:lvl6pPr marL="457200" algn="r" rtl="0" eaLnBrk="1" fontAlgn="base" hangingPunct="1">
        <a:spcBef>
          <a:spcPct val="0"/>
        </a:spcBef>
        <a:spcAft>
          <a:spcPct val="0"/>
        </a:spcAft>
        <a:defRPr sz="2400">
          <a:solidFill>
            <a:schemeClr val="tx2"/>
          </a:solidFill>
          <a:latin typeface="Arial" pitchFamily="-112" charset="0"/>
        </a:defRPr>
      </a:lvl6pPr>
      <a:lvl7pPr marL="914400" algn="r" rtl="0" eaLnBrk="1" fontAlgn="base" hangingPunct="1">
        <a:spcBef>
          <a:spcPct val="0"/>
        </a:spcBef>
        <a:spcAft>
          <a:spcPct val="0"/>
        </a:spcAft>
        <a:defRPr sz="2400">
          <a:solidFill>
            <a:schemeClr val="tx2"/>
          </a:solidFill>
          <a:latin typeface="Arial" pitchFamily="-112" charset="0"/>
        </a:defRPr>
      </a:lvl7pPr>
      <a:lvl8pPr marL="1371600" algn="r" rtl="0" eaLnBrk="1" fontAlgn="base" hangingPunct="1">
        <a:spcBef>
          <a:spcPct val="0"/>
        </a:spcBef>
        <a:spcAft>
          <a:spcPct val="0"/>
        </a:spcAft>
        <a:defRPr sz="2400">
          <a:solidFill>
            <a:schemeClr val="tx2"/>
          </a:solidFill>
          <a:latin typeface="Arial" pitchFamily="-112" charset="0"/>
        </a:defRPr>
      </a:lvl8pPr>
      <a:lvl9pPr marL="1828800" algn="r" rtl="0" eaLnBrk="1" fontAlgn="base" hangingPunct="1">
        <a:spcBef>
          <a:spcPct val="0"/>
        </a:spcBef>
        <a:spcAft>
          <a:spcPct val="0"/>
        </a:spcAft>
        <a:defRPr sz="2400">
          <a:solidFill>
            <a:schemeClr val="tx2"/>
          </a:solidFill>
          <a:latin typeface="Arial" pitchFamily="-112" charset="0"/>
        </a:defRPr>
      </a:lvl9pPr>
    </p:titleStyle>
    <p:bodyStyle>
      <a:lvl1pPr algn="l" rtl="0" eaLnBrk="1" fontAlgn="base" hangingPunct="1">
        <a:spcBef>
          <a:spcPct val="20000"/>
        </a:spcBef>
        <a:spcAft>
          <a:spcPct val="0"/>
        </a:spcAft>
        <a:defRPr sz="2400" b="1">
          <a:solidFill>
            <a:schemeClr val="tx1"/>
          </a:solidFill>
          <a:latin typeface="+mn-lt"/>
          <a:ea typeface="+mn-ea"/>
          <a:cs typeface="+mn-cs"/>
        </a:defRPr>
      </a:lvl1pPr>
      <a:lvl2pPr marL="1165225" indent="-533400" algn="l" rtl="0" eaLnBrk="1" fontAlgn="base" hangingPunct="1">
        <a:spcBef>
          <a:spcPct val="20000"/>
        </a:spcBef>
        <a:spcAft>
          <a:spcPct val="0"/>
        </a:spcAft>
        <a:defRPr sz="2800">
          <a:solidFill>
            <a:schemeClr val="tx1"/>
          </a:solidFill>
          <a:latin typeface="+mn-lt"/>
          <a:ea typeface="ＭＳ Ｐゴシック" pitchFamily="-112" charset="-128"/>
        </a:defRPr>
      </a:lvl2pPr>
      <a:lvl3pPr marL="1736725" indent="-457200" algn="l" rtl="0" eaLnBrk="1" fontAlgn="base" hangingPunct="1">
        <a:spcBef>
          <a:spcPct val="20000"/>
        </a:spcBef>
        <a:spcAft>
          <a:spcPct val="0"/>
        </a:spcAft>
        <a:defRPr sz="2400">
          <a:solidFill>
            <a:schemeClr val="tx1"/>
          </a:solidFill>
          <a:latin typeface="+mn-lt"/>
          <a:ea typeface="ＭＳ Ｐゴシック" pitchFamily="-112" charset="-128"/>
        </a:defRPr>
      </a:lvl3pPr>
      <a:lvl4pPr marL="2232025" indent="-381000" algn="l" rtl="0" eaLnBrk="1" fontAlgn="base" hangingPunct="1">
        <a:spcBef>
          <a:spcPct val="20000"/>
        </a:spcBef>
        <a:spcAft>
          <a:spcPct val="0"/>
        </a:spcAft>
        <a:defRPr sz="2000">
          <a:solidFill>
            <a:schemeClr val="tx1"/>
          </a:solidFill>
          <a:latin typeface="+mn-lt"/>
          <a:ea typeface="ＭＳ Ｐゴシック" pitchFamily="-112" charset="-128"/>
        </a:defRPr>
      </a:lvl4pPr>
      <a:lvl5pPr marL="2727325" indent="-381000" algn="l" rtl="0" eaLnBrk="1" fontAlgn="base" hangingPunct="1">
        <a:spcBef>
          <a:spcPct val="20000"/>
        </a:spcBef>
        <a:spcAft>
          <a:spcPct val="0"/>
        </a:spcAft>
        <a:defRPr sz="2000">
          <a:solidFill>
            <a:schemeClr val="tx1"/>
          </a:solidFill>
          <a:latin typeface="+mn-lt"/>
          <a:ea typeface="ＭＳ Ｐゴシック" pitchFamily="-112" charset="-128"/>
        </a:defRPr>
      </a:lvl5pPr>
      <a:lvl6pPr marL="3184525" indent="-381000" algn="l" rtl="0" eaLnBrk="1" fontAlgn="base" hangingPunct="1">
        <a:spcBef>
          <a:spcPct val="20000"/>
        </a:spcBef>
        <a:spcAft>
          <a:spcPct val="0"/>
        </a:spcAft>
        <a:defRPr sz="2000">
          <a:solidFill>
            <a:schemeClr val="tx1"/>
          </a:solidFill>
          <a:latin typeface="+mn-lt"/>
          <a:ea typeface="ＭＳ Ｐゴシック" pitchFamily="-112" charset="-128"/>
        </a:defRPr>
      </a:lvl6pPr>
      <a:lvl7pPr marL="3641725" indent="-381000" algn="l" rtl="0" eaLnBrk="1" fontAlgn="base" hangingPunct="1">
        <a:spcBef>
          <a:spcPct val="20000"/>
        </a:spcBef>
        <a:spcAft>
          <a:spcPct val="0"/>
        </a:spcAft>
        <a:defRPr sz="2000">
          <a:solidFill>
            <a:schemeClr val="tx1"/>
          </a:solidFill>
          <a:latin typeface="+mn-lt"/>
          <a:ea typeface="ＭＳ Ｐゴシック" pitchFamily="-112" charset="-128"/>
        </a:defRPr>
      </a:lvl7pPr>
      <a:lvl8pPr marL="4098925" indent="-381000" algn="l" rtl="0" eaLnBrk="1" fontAlgn="base" hangingPunct="1">
        <a:spcBef>
          <a:spcPct val="20000"/>
        </a:spcBef>
        <a:spcAft>
          <a:spcPct val="0"/>
        </a:spcAft>
        <a:defRPr sz="2000">
          <a:solidFill>
            <a:schemeClr val="tx1"/>
          </a:solidFill>
          <a:latin typeface="+mn-lt"/>
          <a:ea typeface="ＭＳ Ｐゴシック" pitchFamily="-112" charset="-128"/>
        </a:defRPr>
      </a:lvl8pPr>
      <a:lvl9pPr marL="4556125" indent="-381000" algn="l" rtl="0" eaLnBrk="1" fontAlgn="base" hangingPunct="1">
        <a:spcBef>
          <a:spcPct val="20000"/>
        </a:spcBef>
        <a:spcAft>
          <a:spcPct val="0"/>
        </a:spcAft>
        <a:defRPr sz="2000">
          <a:solidFill>
            <a:schemeClr val="tx1"/>
          </a:solidFill>
          <a:latin typeface="+mn-lt"/>
          <a:ea typeface="ＭＳ Ｐゴシック" pitchFamily="-112"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docs.opencv.org/3.4/dd/d1a/group__imgproc__feature.html"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Hough Line Transform</a:t>
            </a:r>
          </a:p>
        </p:txBody>
      </p:sp>
    </p:spTree>
    <p:extLst>
      <p:ext uri="{BB962C8B-B14F-4D97-AF65-F5344CB8AC3E}">
        <p14:creationId xmlns:p14="http://schemas.microsoft.com/office/powerpoint/2010/main" val="4244179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Hough Angle Transform</a:t>
            </a:r>
          </a:p>
        </p:txBody>
      </p:sp>
      <p:pic>
        <p:nvPicPr>
          <p:cNvPr id="4" name="Picture 3" descr="Screen Shot 2016-11-09 at 1.01.36 AM.pn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15906" y="2343811"/>
            <a:ext cx="6045226" cy="4009943"/>
          </a:xfrm>
          <a:prstGeom prst="rect">
            <a:avLst/>
          </a:prstGeom>
        </p:spPr>
      </p:pic>
      <p:pic>
        <p:nvPicPr>
          <p:cNvPr id="5" name="Content Placeholder 3" descr="Screen Shot 2016-11-08 at 11.53.05 PM.pn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5897" b="5897"/>
          <a:stretch>
            <a:fillRect/>
          </a:stretch>
        </p:blipFill>
        <p:spPr bwMode="auto">
          <a:xfrm>
            <a:off x="126382" y="1077005"/>
            <a:ext cx="4445889" cy="2470892"/>
          </a:xfrm>
          <a:prstGeom prst="rect">
            <a:avLst/>
          </a:prstGeom>
          <a:noFill/>
          <a:ln w="9525">
            <a:noFill/>
            <a:miter lim="800000"/>
            <a:headEnd/>
            <a:tailEnd/>
          </a:ln>
          <a:effectLst/>
        </p:spPr>
      </p:pic>
      <p:sp>
        <p:nvSpPr>
          <p:cNvPr id="8" name="Content Placeholder 7"/>
          <p:cNvSpPr>
            <a:spLocks noGrp="1"/>
          </p:cNvSpPr>
          <p:nvPr>
            <p:ph idx="1"/>
          </p:nvPr>
        </p:nvSpPr>
        <p:spPr>
          <a:xfrm>
            <a:off x="455613" y="3888616"/>
            <a:ext cx="2360293" cy="2283583"/>
          </a:xfrm>
        </p:spPr>
        <p:txBody>
          <a:bodyPr/>
          <a:lstStyle/>
          <a:p>
            <a:endParaRPr lang="en-US" dirty="0"/>
          </a:p>
        </p:txBody>
      </p:sp>
    </p:spTree>
    <p:extLst>
      <p:ext uri="{BB962C8B-B14F-4D97-AF65-F5344CB8AC3E}">
        <p14:creationId xmlns:p14="http://schemas.microsoft.com/office/powerpoint/2010/main" val="21761636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B0F1DF-2FA9-408B-96A1-E19B62E9842D}"/>
              </a:ext>
            </a:extLst>
          </p:cNvPr>
          <p:cNvSpPr>
            <a:spLocks noGrp="1"/>
          </p:cNvSpPr>
          <p:nvPr>
            <p:ph type="title"/>
          </p:nvPr>
        </p:nvSpPr>
        <p:spPr/>
        <p:txBody>
          <a:bodyPr/>
          <a:lstStyle/>
          <a:p>
            <a:r>
              <a:rPr lang="en-IN" dirty="0"/>
              <a:t>Hough Transform </a:t>
            </a:r>
          </a:p>
        </p:txBody>
      </p:sp>
      <p:sp>
        <p:nvSpPr>
          <p:cNvPr id="3" name="Content Placeholder 2">
            <a:extLst>
              <a:ext uri="{FF2B5EF4-FFF2-40B4-BE49-F238E27FC236}">
                <a16:creationId xmlns="" xmlns:a16="http://schemas.microsoft.com/office/drawing/2014/main" id="{E58E169A-CDA7-47F5-B218-C156F6DD2DFA}"/>
              </a:ext>
            </a:extLst>
          </p:cNvPr>
          <p:cNvSpPr>
            <a:spLocks noGrp="1"/>
          </p:cNvSpPr>
          <p:nvPr>
            <p:ph idx="1"/>
          </p:nvPr>
        </p:nvSpPr>
        <p:spPr/>
        <p:txBody>
          <a:bodyPr/>
          <a:lstStyle/>
          <a:p>
            <a:r>
              <a:rPr lang="en-US" dirty="0"/>
              <a:t>Any line can be represented in these two terms, (p, ɵ). So first it creates a 2D array or accumulator (to hold values of two parameters) and it is set to 0 initially. </a:t>
            </a:r>
          </a:p>
          <a:p>
            <a:r>
              <a:rPr lang="en-US" dirty="0"/>
              <a:t>Let rows denote the p and columns denote the ɵ . </a:t>
            </a:r>
          </a:p>
          <a:p>
            <a:endParaRPr lang="en-US" dirty="0"/>
          </a:p>
          <a:p>
            <a:r>
              <a:rPr lang="en-US" dirty="0"/>
              <a:t>Size of array depends on the accuracy you need</a:t>
            </a:r>
          </a:p>
          <a:p>
            <a:r>
              <a:rPr lang="en-US" dirty="0"/>
              <a:t>For p, the maximum distance possible is the diagonal length of the image.</a:t>
            </a:r>
            <a:endParaRPr lang="en-IN" dirty="0"/>
          </a:p>
        </p:txBody>
      </p:sp>
      <p:sp>
        <p:nvSpPr>
          <p:cNvPr id="4" name="Rectangle 1">
            <a:extLst>
              <a:ext uri="{FF2B5EF4-FFF2-40B4-BE49-F238E27FC236}">
                <a16:creationId xmlns="" xmlns:a16="http://schemas.microsoft.com/office/drawing/2014/main" id="{64B20279-FB0F-4B88-B498-62FEEF142EF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404040"/>
                </a:solidFill>
                <a:effectLst/>
                <a:latin typeface="Lato"/>
              </a:rPr>
              <a:t>Any line can be represented in these two terms, </a:t>
            </a:r>
            <a:r>
              <a:rPr kumimoji="0" lang="en-US" altLang="en-US" sz="600" b="0" i="0" u="none" strike="noStrike" cap="none" normalizeH="0" baseline="0">
                <a:ln>
                  <a:noFill/>
                </a:ln>
                <a:solidFill>
                  <a:schemeClr val="tx1"/>
                </a:solidFill>
                <a:effectLst/>
              </a:rPr>
              <a:t>  </a:t>
            </a:r>
            <a:r>
              <a:rPr kumimoji="0" lang="en-US" altLang="en-US" sz="1000" b="0" i="0" u="none" strike="noStrike" cap="none" normalizeH="0" baseline="0">
                <a:ln>
                  <a:noFill/>
                </a:ln>
                <a:solidFill>
                  <a:schemeClr val="tx1"/>
                </a:solidFill>
                <a:effectLst/>
              </a:rPr>
              <a:t>           </a:t>
            </a:r>
            <a:r>
              <a:rPr kumimoji="0" lang="en-US" altLang="en-US" sz="1200" b="0" i="0" u="none" strike="noStrike" cap="none" normalizeH="0" baseline="0">
                <a:ln>
                  <a:noFill/>
                </a:ln>
                <a:solidFill>
                  <a:srgbClr val="404040"/>
                </a:solidFill>
                <a:effectLst/>
                <a:latin typeface="Lato"/>
              </a:rPr>
              <a:t>. So first it creates a 2D array or accumulator (to hold values of two parameters) and it is set to 0 initially. </a:t>
            </a:r>
            <a:r>
              <a:rPr kumimoji="0" lang="en-US" altLang="en-US" sz="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050" name="Picture 2" descr="(\rho, \theta)">
            <a:extLst>
              <a:ext uri="{FF2B5EF4-FFF2-40B4-BE49-F238E27FC236}">
                <a16:creationId xmlns="" xmlns:a16="http://schemas.microsoft.com/office/drawing/2014/main" id="{A9605BEC-A4CE-463C-9BD7-BFD565E5E0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3900" y="-92075"/>
            <a:ext cx="361950" cy="1714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 xmlns:a16="http://schemas.microsoft.com/office/drawing/2014/main" id="{A56986C5-1DFE-4575-8EEB-E6C95F7CCEF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404040"/>
                </a:solidFill>
                <a:effectLst/>
                <a:latin typeface="Lato"/>
              </a:rPr>
              <a:t>Let rows denote the </a:t>
            </a:r>
            <a:r>
              <a:rPr kumimoji="0" lang="en-US" altLang="en-US" sz="600" b="0" i="0" u="none" strike="noStrike" cap="none" normalizeH="0" baseline="0">
                <a:ln>
                  <a:noFill/>
                </a:ln>
                <a:solidFill>
                  <a:schemeClr val="tx1"/>
                </a:solidFill>
                <a:effectLst/>
              </a:rPr>
              <a:t>  </a:t>
            </a:r>
            <a:r>
              <a:rPr kumimoji="0" lang="en-US" altLang="en-US" sz="700" b="0" i="0" u="none" strike="noStrike" cap="none" normalizeH="0" baseline="0">
                <a:ln>
                  <a:noFill/>
                </a:ln>
                <a:solidFill>
                  <a:schemeClr val="tx1"/>
                </a:solidFill>
                <a:effectLst/>
              </a:rPr>
              <a:t>    </a:t>
            </a:r>
            <a:r>
              <a:rPr kumimoji="0" lang="en-US" altLang="en-US" sz="1200" b="0" i="0" u="none" strike="noStrike" cap="none" normalizeH="0" baseline="0">
                <a:ln>
                  <a:noFill/>
                </a:ln>
                <a:solidFill>
                  <a:srgbClr val="404040"/>
                </a:solidFill>
                <a:effectLst/>
                <a:latin typeface="Lato"/>
              </a:rPr>
              <a:t> and columns denote the </a:t>
            </a:r>
            <a:r>
              <a:rPr kumimoji="0" lang="en-US" altLang="en-US" sz="600" b="0" i="0" u="none" strike="noStrike" cap="none" normalizeH="0" baseline="0">
                <a:ln>
                  <a:noFill/>
                </a:ln>
                <a:solidFill>
                  <a:schemeClr val="tx1"/>
                </a:solidFill>
                <a:effectLst/>
              </a:rPr>
              <a:t>  </a:t>
            </a:r>
            <a:r>
              <a:rPr kumimoji="0" lang="en-US" altLang="en-US" sz="700" b="0" i="0" u="none" strike="noStrike" cap="none" normalizeH="0" baseline="0">
                <a:ln>
                  <a:noFill/>
                </a:ln>
                <a:solidFill>
                  <a:schemeClr val="tx1"/>
                </a:solidFill>
                <a:effectLst/>
              </a:rPr>
              <a:t>    </a:t>
            </a:r>
            <a:r>
              <a:rPr kumimoji="0" lang="en-US" altLang="en-US" sz="1200" b="0" i="0" u="none" strike="noStrike" cap="none" normalizeH="0" baseline="0">
                <a:ln>
                  <a:noFill/>
                </a:ln>
                <a:solidFill>
                  <a:srgbClr val="404040"/>
                </a:solidFill>
                <a:effectLst/>
                <a:latin typeface="Lato"/>
              </a:rPr>
              <a:t>. </a:t>
            </a:r>
            <a:r>
              <a:rPr kumimoji="0" lang="en-US" altLang="en-US" sz="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052" name="Picture 4" descr="\rho">
            <a:extLst>
              <a:ext uri="{FF2B5EF4-FFF2-40B4-BE49-F238E27FC236}">
                <a16:creationId xmlns="" xmlns:a16="http://schemas.microsoft.com/office/drawing/2014/main" id="{9CD91D2F-1873-4E0C-9023-FB7B284008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9225" y="-92075"/>
            <a:ext cx="85725" cy="1143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theta">
            <a:extLst>
              <a:ext uri="{FF2B5EF4-FFF2-40B4-BE49-F238E27FC236}">
                <a16:creationId xmlns="" xmlns:a16="http://schemas.microsoft.com/office/drawing/2014/main" id="{2BEE934B-154E-472B-8D91-9BA0F4DB0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9775" y="-92075"/>
            <a:ext cx="85725" cy="11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5858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55D444-0AE5-456B-9455-BC22F4F244DA}"/>
              </a:ext>
            </a:extLst>
          </p:cNvPr>
          <p:cNvSpPr>
            <a:spLocks noGrp="1"/>
          </p:cNvSpPr>
          <p:nvPr>
            <p:ph type="title"/>
          </p:nvPr>
        </p:nvSpPr>
        <p:spPr/>
        <p:txBody>
          <a:bodyPr/>
          <a:lstStyle/>
          <a:p>
            <a:r>
              <a:rPr lang="en-IN" dirty="0"/>
              <a:t>Initialize Accumulator</a:t>
            </a:r>
          </a:p>
        </p:txBody>
      </p:sp>
      <p:sp>
        <p:nvSpPr>
          <p:cNvPr id="3" name="Content Placeholder 2">
            <a:extLst>
              <a:ext uri="{FF2B5EF4-FFF2-40B4-BE49-F238E27FC236}">
                <a16:creationId xmlns="" xmlns:a16="http://schemas.microsoft.com/office/drawing/2014/main" id="{762DD959-C3A8-495B-AE29-DFEA57526C9C}"/>
              </a:ext>
            </a:extLst>
          </p:cNvPr>
          <p:cNvSpPr>
            <a:spLocks noGrp="1"/>
          </p:cNvSpPr>
          <p:nvPr>
            <p:ph idx="1"/>
          </p:nvPr>
        </p:nvSpPr>
        <p:spPr/>
        <p:txBody>
          <a:bodyPr>
            <a:normAutofit fontScale="92500" lnSpcReduction="10000"/>
          </a:bodyPr>
          <a:lstStyle/>
          <a:p>
            <a:r>
              <a:rPr lang="en-US" dirty="0"/>
              <a:t>Let’s say you chose a 10×10 accumulator. It means that </a:t>
            </a:r>
            <a:r>
              <a:rPr lang="en-US" dirty="0" smtClean="0"/>
              <a:t>p can </a:t>
            </a:r>
            <a:r>
              <a:rPr lang="en-US" dirty="0"/>
              <a:t>take only 10 distinct values and the </a:t>
            </a:r>
            <a:r>
              <a:rPr lang="el-GR" dirty="0" smtClean="0"/>
              <a:t>θ</a:t>
            </a:r>
            <a:r>
              <a:rPr lang="en-US" dirty="0" smtClean="0"/>
              <a:t>can </a:t>
            </a:r>
            <a:r>
              <a:rPr lang="en-US" dirty="0"/>
              <a:t>take 10 distinct values, and therefore you will be able to detect 100 different kinds of lines. </a:t>
            </a:r>
            <a:endParaRPr lang="en-US" dirty="0" smtClean="0"/>
          </a:p>
          <a:p>
            <a:r>
              <a:rPr lang="en-US" dirty="0" smtClean="0"/>
              <a:t>Take </a:t>
            </a:r>
            <a:r>
              <a:rPr lang="en-US" dirty="0"/>
              <a:t>the first point of the line. You know its (</a:t>
            </a:r>
            <a:r>
              <a:rPr lang="en-US" dirty="0" err="1"/>
              <a:t>x,y</a:t>
            </a:r>
            <a:r>
              <a:rPr lang="en-US" dirty="0"/>
              <a:t>) values.</a:t>
            </a:r>
          </a:p>
          <a:p>
            <a:r>
              <a:rPr lang="en-US" dirty="0"/>
              <a:t>Now in the line equation, put the values ɵ= 0,1,2,....,180 and check the p you get. For every p, ɵ) pair, you increment value by one in our accumulator in its corresponding p, ɵ) cells. </a:t>
            </a:r>
          </a:p>
          <a:p>
            <a:r>
              <a:rPr lang="en-US" dirty="0" smtClean="0"/>
              <a:t>Now </a:t>
            </a:r>
            <a:r>
              <a:rPr lang="en-US" dirty="0"/>
              <a:t>take the second point on the line. Do the same as above. </a:t>
            </a:r>
          </a:p>
          <a:p>
            <a:r>
              <a:rPr lang="en-US" dirty="0"/>
              <a:t>Increment the values in the cells corresponding to (p, ɵ) you got. </a:t>
            </a:r>
            <a:endParaRPr lang="en-IN" dirty="0"/>
          </a:p>
        </p:txBody>
      </p:sp>
    </p:spTree>
    <p:extLst>
      <p:ext uri="{BB962C8B-B14F-4D97-AF65-F5344CB8AC3E}">
        <p14:creationId xmlns:p14="http://schemas.microsoft.com/office/powerpoint/2010/main" val="1197955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bwMode="auto">
          <a:xfrm flipV="1">
            <a:off x="685800" y="2085475"/>
            <a:ext cx="2513013" cy="1114925"/>
          </a:xfrm>
          <a:prstGeom prst="line">
            <a:avLst/>
          </a:prstGeom>
          <a:noFill/>
          <a:ln w="38100" cap="flat" cmpd="sng" algn="ctr">
            <a:solidFill>
              <a:srgbClr val="0000FF"/>
            </a:solidFill>
            <a:prstDash val="dash"/>
            <a:round/>
            <a:headEnd type="none" w="med" len="med"/>
            <a:tailEnd type="none" w="med" len="med"/>
          </a:ln>
          <a:effectLst/>
        </p:spPr>
      </p:cxnSp>
      <p:sp>
        <p:nvSpPr>
          <p:cNvPr id="2" name="Title 1"/>
          <p:cNvSpPr>
            <a:spLocks noGrp="1"/>
          </p:cNvSpPr>
          <p:nvPr>
            <p:ph type="title"/>
          </p:nvPr>
        </p:nvSpPr>
        <p:spPr/>
        <p:txBody>
          <a:bodyPr/>
          <a:lstStyle/>
          <a:p>
            <a:r>
              <a:rPr lang="en-US" dirty="0"/>
              <a:t>What about Two Points?</a:t>
            </a:r>
          </a:p>
        </p:txBody>
      </p:sp>
      <p:sp>
        <p:nvSpPr>
          <p:cNvPr id="6" name="Content Placeholder 5"/>
          <p:cNvSpPr>
            <a:spLocks noGrp="1"/>
          </p:cNvSpPr>
          <p:nvPr>
            <p:ph idx="1"/>
          </p:nvPr>
        </p:nvSpPr>
        <p:spPr>
          <a:xfrm>
            <a:off x="455613" y="5001476"/>
            <a:ext cx="8226425" cy="1237563"/>
          </a:xfrm>
        </p:spPr>
        <p:txBody>
          <a:bodyPr/>
          <a:lstStyle/>
          <a:p>
            <a:pPr marL="342900" indent="-342900">
              <a:buFont typeface="Arial"/>
              <a:buChar char="•"/>
            </a:pPr>
            <a:r>
              <a:rPr lang="en-US" dirty="0"/>
              <a:t>Results in two lines in the Hough parameter space</a:t>
            </a:r>
          </a:p>
          <a:p>
            <a:pPr marL="342900" indent="-342900">
              <a:buFont typeface="Arial"/>
              <a:buChar char="•"/>
            </a:pPr>
            <a:r>
              <a:rPr lang="en-US" dirty="0"/>
              <a:t>The intersection point represents the original line.</a:t>
            </a:r>
          </a:p>
          <a:p>
            <a:pPr marL="342900" indent="-342900">
              <a:buFont typeface="Arial"/>
              <a:buChar char="•"/>
            </a:pPr>
            <a:r>
              <a:rPr lang="en-US" dirty="0"/>
              <a:t>Every point has a vote</a:t>
            </a:r>
          </a:p>
          <a:p>
            <a:endParaRPr lang="en-US" dirty="0"/>
          </a:p>
        </p:txBody>
      </p:sp>
      <p:pic>
        <p:nvPicPr>
          <p:cNvPr id="7" name="Picture 6" descr="Screen Shot 2016-11-08 at 11.46.33 PM.pn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3685" y="1270126"/>
            <a:ext cx="8809789" cy="3570931"/>
          </a:xfrm>
          <a:prstGeom prst="rect">
            <a:avLst/>
          </a:prstGeom>
        </p:spPr>
      </p:pic>
      <p:sp>
        <p:nvSpPr>
          <p:cNvPr id="13" name="Cloud Callout 12"/>
          <p:cNvSpPr/>
          <p:nvPr/>
        </p:nvSpPr>
        <p:spPr bwMode="auto">
          <a:xfrm>
            <a:off x="2454579" y="2524850"/>
            <a:ext cx="3267771" cy="1351099"/>
          </a:xfrm>
          <a:prstGeom prst="cloudCallout">
            <a:avLst/>
          </a:prstGeom>
          <a:solidFill>
            <a:srgbClr val="55517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200" b="1" dirty="0">
                <a:solidFill>
                  <a:srgbClr val="FF6600"/>
                </a:solidFill>
              </a:rPr>
              <a:t>What about vertical Lines?</a:t>
            </a:r>
          </a:p>
        </p:txBody>
      </p:sp>
    </p:spTree>
    <p:extLst>
      <p:ext uri="{BB962C8B-B14F-4D97-AF65-F5344CB8AC3E}">
        <p14:creationId xmlns:p14="http://schemas.microsoft.com/office/powerpoint/2010/main" val="291826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Voting by Edge Pixels</a:t>
            </a:r>
          </a:p>
        </p:txBody>
      </p:sp>
      <p:sp>
        <p:nvSpPr>
          <p:cNvPr id="3" name="Content Placeholder 2"/>
          <p:cNvSpPr>
            <a:spLocks noGrp="1"/>
          </p:cNvSpPr>
          <p:nvPr>
            <p:ph idx="1"/>
          </p:nvPr>
        </p:nvSpPr>
        <p:spPr/>
        <p:txBody>
          <a:bodyPr/>
          <a:lstStyle/>
          <a:p>
            <a:r>
              <a:rPr lang="en-US" dirty="0"/>
              <a:t>For every edge pixel (x, y) in the above array, we vary the values of </a:t>
            </a:r>
            <a:r>
              <a:rPr lang="en-US" dirty="0" smtClean="0"/>
              <a:t> </a:t>
            </a:r>
            <a:r>
              <a:rPr lang="el-GR" dirty="0" smtClean="0"/>
              <a:t>θ</a:t>
            </a:r>
            <a:r>
              <a:rPr lang="en-US" dirty="0" smtClean="0"/>
              <a:t> from </a:t>
            </a:r>
            <a:r>
              <a:rPr lang="en-US" dirty="0"/>
              <a:t>0 to </a:t>
            </a:r>
            <a:r>
              <a:rPr lang="en-US" dirty="0" smtClean="0"/>
              <a:t>180 and </a:t>
            </a:r>
            <a:r>
              <a:rPr lang="en-US" dirty="0"/>
              <a:t>plug it in equation 1 to obtain a value for </a:t>
            </a:r>
            <a:r>
              <a:rPr lang="en-US" dirty="0" smtClean="0"/>
              <a:t>p.</a:t>
            </a:r>
            <a:endParaRPr lang="en-US" dirty="0"/>
          </a:p>
        </p:txBody>
      </p:sp>
    </p:spTree>
    <p:extLst>
      <p:ext uri="{BB962C8B-B14F-4D97-AF65-F5344CB8AC3E}">
        <p14:creationId xmlns:p14="http://schemas.microsoft.com/office/powerpoint/2010/main" val="2542460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497" y="1744884"/>
            <a:ext cx="6096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45613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In the Figure </a:t>
            </a:r>
            <a:r>
              <a:rPr lang="en-US" dirty="0" smtClean="0"/>
              <a:t>we </a:t>
            </a:r>
            <a:r>
              <a:rPr lang="en-US" dirty="0"/>
              <a:t>vary the </a:t>
            </a:r>
            <a:r>
              <a:rPr lang="en-US" dirty="0" smtClean="0"/>
              <a:t> </a:t>
            </a:r>
            <a:r>
              <a:rPr lang="el-GR" dirty="0" smtClean="0"/>
              <a:t>θ</a:t>
            </a:r>
            <a:r>
              <a:rPr lang="en-US" dirty="0" smtClean="0"/>
              <a:t> for </a:t>
            </a:r>
            <a:r>
              <a:rPr lang="en-US" dirty="0"/>
              <a:t>three pixels and obtain the values for </a:t>
            </a:r>
            <a:r>
              <a:rPr lang="en-US" dirty="0" smtClean="0"/>
              <a:t>p using </a:t>
            </a:r>
            <a:r>
              <a:rPr lang="en-US" dirty="0"/>
              <a:t>equation </a:t>
            </a:r>
            <a:r>
              <a:rPr lang="en-US" dirty="0" smtClean="0"/>
              <a:t>1.</a:t>
            </a:r>
          </a:p>
          <a:p>
            <a:r>
              <a:rPr lang="en-US" dirty="0"/>
              <a:t>As you can see, these curves intersect at a point indicating that a line with </a:t>
            </a:r>
            <a:r>
              <a:rPr lang="en-US" dirty="0" smtClean="0"/>
              <a:t>parameters </a:t>
            </a:r>
            <a:r>
              <a:rPr lang="el-GR" dirty="0" smtClean="0"/>
              <a:t>θ</a:t>
            </a:r>
            <a:r>
              <a:rPr lang="en-US" dirty="0" smtClean="0"/>
              <a:t> = </a:t>
            </a:r>
            <a:r>
              <a:rPr lang="en-US" dirty="0"/>
              <a:t>1 and </a:t>
            </a:r>
            <a:r>
              <a:rPr lang="en-US" dirty="0" smtClean="0"/>
              <a:t>p =  </a:t>
            </a:r>
            <a:r>
              <a:rPr lang="en-US" dirty="0"/>
              <a:t>9.5 is passing through them.</a:t>
            </a:r>
          </a:p>
        </p:txBody>
      </p:sp>
    </p:spTree>
    <p:extLst>
      <p:ext uri="{BB962C8B-B14F-4D97-AF65-F5344CB8AC3E}">
        <p14:creationId xmlns:p14="http://schemas.microsoft.com/office/powerpoint/2010/main" val="2021242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D5AA6E-B7FD-4B78-89C0-66040A65EF6F}"/>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2A9107EC-B76D-4E9A-8206-52FB4CC47AEA}"/>
              </a:ext>
            </a:extLst>
          </p:cNvPr>
          <p:cNvSpPr>
            <a:spLocks noGrp="1"/>
          </p:cNvSpPr>
          <p:nvPr>
            <p:ph idx="1"/>
          </p:nvPr>
        </p:nvSpPr>
        <p:spPr/>
        <p:txBody>
          <a:bodyPr/>
          <a:lstStyle/>
          <a:p>
            <a:r>
              <a:rPr lang="en-US" dirty="0"/>
              <a:t>This time, the cell (50,90) = 2. What you actually do is voting the (p, ɵ) values. </a:t>
            </a:r>
          </a:p>
          <a:p>
            <a:r>
              <a:rPr lang="en-US" dirty="0"/>
              <a:t>You continue this process for every point on the line. At each point, the cell (50,90) will be incremented or voted up, while other cells may or may not be voted up. This way, at the end, the cell (50,90) will have maximum votes. </a:t>
            </a:r>
          </a:p>
          <a:p>
            <a:r>
              <a:rPr lang="en-US" dirty="0"/>
              <a:t>So if you search the accumulator for maximum votes, you get the value (50,90) which says, there is a line in this image at distance 50 from origin and at angle 90 degrees.</a:t>
            </a:r>
            <a:endParaRPr lang="en-IN" dirty="0"/>
          </a:p>
        </p:txBody>
      </p:sp>
    </p:spTree>
    <p:extLst>
      <p:ext uri="{BB962C8B-B14F-4D97-AF65-F5344CB8AC3E}">
        <p14:creationId xmlns:p14="http://schemas.microsoft.com/office/powerpoint/2010/main" val="1853626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958043-4384-4217-A610-996C1F859B47}"/>
              </a:ext>
            </a:extLst>
          </p:cNvPr>
          <p:cNvSpPr>
            <a:spLocks noGrp="1"/>
          </p:cNvSpPr>
          <p:nvPr>
            <p:ph type="title"/>
          </p:nvPr>
        </p:nvSpPr>
        <p:spPr/>
        <p:txBody>
          <a:bodyPr/>
          <a:lstStyle/>
          <a:p>
            <a:endParaRPr lang="en-IN"/>
          </a:p>
        </p:txBody>
      </p:sp>
      <p:pic>
        <p:nvPicPr>
          <p:cNvPr id="4" name="Picture 3">
            <a:extLst>
              <a:ext uri="{FF2B5EF4-FFF2-40B4-BE49-F238E27FC236}">
                <a16:creationId xmlns="" xmlns:a16="http://schemas.microsoft.com/office/drawing/2014/main" id="{2880A2E2-800B-4954-8B1C-D60C6D5532AC}"/>
              </a:ext>
            </a:extLst>
          </p:cNvPr>
          <p:cNvPicPr>
            <a:picLocks noChangeAspect="1"/>
          </p:cNvPicPr>
          <p:nvPr/>
        </p:nvPicPr>
        <p:blipFill>
          <a:blip r:embed="rId2"/>
          <a:stretch>
            <a:fillRect/>
          </a:stretch>
        </p:blipFill>
        <p:spPr>
          <a:xfrm>
            <a:off x="3143250" y="2724150"/>
            <a:ext cx="4913630" cy="2426970"/>
          </a:xfrm>
          <a:prstGeom prst="rect">
            <a:avLst/>
          </a:prstGeom>
        </p:spPr>
      </p:pic>
    </p:spTree>
    <p:extLst>
      <p:ext uri="{BB962C8B-B14F-4D97-AF65-F5344CB8AC3E}">
        <p14:creationId xmlns:p14="http://schemas.microsoft.com/office/powerpoint/2010/main" val="279113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Edge Detector</a:t>
            </a:r>
          </a:p>
        </p:txBody>
      </p:sp>
      <p:sp>
        <p:nvSpPr>
          <p:cNvPr id="3" name="Content Placeholder 2"/>
          <p:cNvSpPr>
            <a:spLocks noGrp="1"/>
          </p:cNvSpPr>
          <p:nvPr>
            <p:ph idx="1"/>
          </p:nvPr>
        </p:nvSpPr>
        <p:spPr/>
        <p:txBody>
          <a:bodyPr/>
          <a:lstStyle/>
          <a:p>
            <a:endParaRPr lang="en-US"/>
          </a:p>
        </p:txBody>
      </p:sp>
      <p:pic>
        <p:nvPicPr>
          <p:cNvPr id="4" name="Picture 3" descr="Screen Shot 2016-11-08 at 10.24.27 PM.png"/>
          <p:cNvPicPr>
            <a:picLocks noChangeAspect="1"/>
          </p:cNvPicPr>
          <p:nvPr/>
        </p:nvPicPr>
        <p:blipFill rotWithShape="1">
          <a:blip r:embed="rId2">
            <a:extLst>
              <a:ext uri="{28A0092B-C50C-407E-A947-70E740481C1C}">
                <a14:useLocalDpi xmlns:a14="http://schemas.microsoft.com/office/drawing/2010/main" val="0"/>
              </a:ext>
            </a:extLst>
          </a:blip>
          <a:srcRect l="10331" t="7186" r="8472" b="11847"/>
          <a:stretch/>
        </p:blipFill>
        <p:spPr>
          <a:xfrm>
            <a:off x="5243885" y="1600200"/>
            <a:ext cx="3439740" cy="3568241"/>
          </a:xfrm>
          <a:prstGeom prst="rect">
            <a:avLst/>
          </a:prstGeom>
        </p:spPr>
      </p:pic>
      <p:pic>
        <p:nvPicPr>
          <p:cNvPr id="5" name="Picture 4" descr="sudoku.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613" y="1600200"/>
            <a:ext cx="3536552" cy="3568242"/>
          </a:xfrm>
          <a:prstGeom prst="rect">
            <a:avLst/>
          </a:prstGeom>
        </p:spPr>
      </p:pic>
    </p:spTree>
    <p:extLst>
      <p:ext uri="{BB962C8B-B14F-4D97-AF65-F5344CB8AC3E}">
        <p14:creationId xmlns:p14="http://schemas.microsoft.com/office/powerpoint/2010/main" val="2156823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of Edge Detectors</a:t>
            </a:r>
          </a:p>
        </p:txBody>
      </p:sp>
      <p:sp>
        <p:nvSpPr>
          <p:cNvPr id="3" name="Content Placeholder 2"/>
          <p:cNvSpPr>
            <a:spLocks noGrp="1"/>
          </p:cNvSpPr>
          <p:nvPr>
            <p:ph idx="1"/>
          </p:nvPr>
        </p:nvSpPr>
        <p:spPr>
          <a:xfrm>
            <a:off x="4485859" y="981750"/>
            <a:ext cx="4563873" cy="5582718"/>
          </a:xfrm>
        </p:spPr>
        <p:txBody>
          <a:bodyPr/>
          <a:lstStyle/>
          <a:p>
            <a:pPr marL="342900" indent="-342900">
              <a:buFont typeface="Arial"/>
              <a:buChar char="•"/>
            </a:pPr>
            <a:r>
              <a:rPr lang="en-US" dirty="0"/>
              <a:t>Pre-processing stage to obtain image points or image pixels that are on the desired curve in the image space. </a:t>
            </a:r>
          </a:p>
          <a:p>
            <a:pPr marL="342900" indent="-342900">
              <a:buFont typeface="Arial"/>
              <a:buChar char="•"/>
            </a:pPr>
            <a:endParaRPr lang="en-US" dirty="0"/>
          </a:p>
          <a:p>
            <a:pPr marL="342900" indent="-342900">
              <a:buFont typeface="Arial"/>
              <a:buChar char="•"/>
            </a:pPr>
            <a:r>
              <a:rPr lang="en-US" dirty="0"/>
              <a:t>There may be missing points or pixels on the desired curves</a:t>
            </a:r>
          </a:p>
          <a:p>
            <a:pPr marL="342900" indent="-342900">
              <a:buFont typeface="Arial"/>
              <a:buChar char="•"/>
            </a:pPr>
            <a:endParaRPr lang="en-US" dirty="0"/>
          </a:p>
          <a:p>
            <a:pPr marL="342900" indent="-342900">
              <a:buFont typeface="Arial"/>
              <a:buChar char="•"/>
            </a:pPr>
            <a:r>
              <a:rPr lang="en-US" dirty="0"/>
              <a:t>Noisy edge points</a:t>
            </a:r>
          </a:p>
          <a:p>
            <a:pPr marL="342900" indent="-342900">
              <a:buFont typeface="Arial"/>
              <a:buChar char="•"/>
            </a:pPr>
            <a:endParaRPr lang="en-US" dirty="0"/>
          </a:p>
          <a:p>
            <a:pPr marL="342900" indent="-342900">
              <a:buFont typeface="Arial"/>
              <a:buChar char="•"/>
            </a:pPr>
            <a:r>
              <a:rPr lang="en-US" dirty="0"/>
              <a:t>Mixed types</a:t>
            </a:r>
          </a:p>
        </p:txBody>
      </p:sp>
      <p:pic>
        <p:nvPicPr>
          <p:cNvPr id="4" name="Picture 3" descr="Screen Shot 2016-11-08 at 10.24.27 PM.png"/>
          <p:cNvPicPr>
            <a:picLocks noChangeAspect="1"/>
          </p:cNvPicPr>
          <p:nvPr/>
        </p:nvPicPr>
        <p:blipFill rotWithShape="1">
          <a:blip r:embed="rId2">
            <a:extLst>
              <a:ext uri="{28A0092B-C50C-407E-A947-70E740481C1C}">
                <a14:useLocalDpi xmlns:a14="http://schemas.microsoft.com/office/drawing/2010/main" val="0"/>
              </a:ext>
            </a:extLst>
          </a:blip>
          <a:srcRect l="10331" t="7186" r="8472" b="11847"/>
          <a:stretch/>
        </p:blipFill>
        <p:spPr>
          <a:xfrm>
            <a:off x="97395" y="1520832"/>
            <a:ext cx="4348773" cy="4511233"/>
          </a:xfrm>
          <a:prstGeom prst="rect">
            <a:avLst/>
          </a:prstGeom>
        </p:spPr>
      </p:pic>
    </p:spTree>
    <p:extLst>
      <p:ext uri="{BB962C8B-B14F-4D97-AF65-F5344CB8AC3E}">
        <p14:creationId xmlns:p14="http://schemas.microsoft.com/office/powerpoint/2010/main" val="2109846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Hough Transform Line Detector</a:t>
            </a:r>
          </a:p>
        </p:txBody>
      </p:sp>
      <p:sp>
        <p:nvSpPr>
          <p:cNvPr id="3" name="Content Placeholder 2"/>
          <p:cNvSpPr>
            <a:spLocks noGrp="1"/>
          </p:cNvSpPr>
          <p:nvPr>
            <p:ph idx="1"/>
          </p:nvPr>
        </p:nvSpPr>
        <p:spPr/>
        <p:txBody>
          <a:bodyPr/>
          <a:lstStyle/>
          <a:p>
            <a:endParaRPr lang="en-US"/>
          </a:p>
        </p:txBody>
      </p:sp>
      <p:pic>
        <p:nvPicPr>
          <p:cNvPr id="4" name="Picture 3" descr="Screen Shot 2016-11-08 at 10.25.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8765" y="1438434"/>
            <a:ext cx="4682088" cy="4870768"/>
          </a:xfrm>
          <a:prstGeom prst="rect">
            <a:avLst/>
          </a:prstGeom>
        </p:spPr>
      </p:pic>
      <p:pic>
        <p:nvPicPr>
          <p:cNvPr id="6" name="Picture 5" descr="Screen Shot 2016-11-09 at 12.51.57 AM.png"/>
          <p:cNvPicPr>
            <a:picLocks noChangeAspect="1"/>
          </p:cNvPicPr>
          <p:nvPr/>
        </p:nvPicPr>
        <p:blipFill rotWithShape="1">
          <a:blip r:embed="rId3">
            <a:extLst>
              <a:ext uri="{28A0092B-C50C-407E-A947-70E740481C1C}">
                <a14:useLocalDpi xmlns:a14="http://schemas.microsoft.com/office/drawing/2010/main" val="0"/>
              </a:ext>
            </a:extLst>
          </a:blip>
          <a:srcRect l="3461" r="4525"/>
          <a:stretch/>
        </p:blipFill>
        <p:spPr>
          <a:xfrm>
            <a:off x="0" y="966217"/>
            <a:ext cx="5126598" cy="5342985"/>
          </a:xfrm>
          <a:prstGeom prst="rect">
            <a:avLst/>
          </a:prstGeom>
        </p:spPr>
      </p:pic>
    </p:spTree>
    <p:extLst>
      <p:ext uri="{BB962C8B-B14F-4D97-AF65-F5344CB8AC3E}">
        <p14:creationId xmlns:p14="http://schemas.microsoft.com/office/powerpoint/2010/main" val="1643460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Incorporate with Image Gradients</a:t>
            </a:r>
          </a:p>
        </p:txBody>
      </p:sp>
      <p:sp>
        <p:nvSpPr>
          <p:cNvPr id="3" name="Content Placeholder 2"/>
          <p:cNvSpPr>
            <a:spLocks noGrp="1"/>
          </p:cNvSpPr>
          <p:nvPr>
            <p:ph idx="1"/>
          </p:nvPr>
        </p:nvSpPr>
        <p:spPr>
          <a:xfrm>
            <a:off x="4766011" y="1511625"/>
            <a:ext cx="4182547" cy="4572000"/>
          </a:xfrm>
        </p:spPr>
        <p:txBody>
          <a:bodyPr/>
          <a:lstStyle/>
          <a:p>
            <a:pPr marL="342900" indent="-342900">
              <a:buFont typeface="Arial"/>
              <a:buChar char="•"/>
            </a:pPr>
            <a:r>
              <a:rPr lang="en-US" dirty="0"/>
              <a:t>The edge’s direction can be determined when calculating gradients</a:t>
            </a:r>
          </a:p>
          <a:p>
            <a:pPr marL="342900" indent="-342900">
              <a:buFont typeface="Arial"/>
              <a:buChar char="•"/>
            </a:pPr>
            <a:endParaRPr lang="en-US" dirty="0"/>
          </a:p>
          <a:p>
            <a:pPr marL="342900" indent="-342900">
              <a:buFont typeface="Arial"/>
              <a:buChar char="•"/>
            </a:pPr>
            <a:r>
              <a:rPr lang="en-US" dirty="0"/>
              <a:t>Reduce the angle range of each p</a:t>
            </a:r>
            <a:r>
              <a:rPr lang="en-US" altLang="zh-CN" dirty="0"/>
              <a:t>oint</a:t>
            </a:r>
            <a:endParaRPr lang="en-US" dirty="0"/>
          </a:p>
          <a:p>
            <a:pPr marL="342900" indent="-342900">
              <a:buFont typeface="Arial"/>
              <a:buChar char="•"/>
            </a:pPr>
            <a:endParaRPr lang="en-US" dirty="0"/>
          </a:p>
          <a:p>
            <a:pPr marL="342900" indent="-342900">
              <a:buFont typeface="Arial"/>
              <a:buChar char="•"/>
            </a:pPr>
            <a:r>
              <a:rPr lang="en-US" dirty="0"/>
              <a:t>Reduce useless votes</a:t>
            </a:r>
          </a:p>
        </p:txBody>
      </p:sp>
      <p:pic>
        <p:nvPicPr>
          <p:cNvPr id="4" name="Picture 3" descr="Screen Shot 2016-11-09 at 1.15.32 AM.png"/>
          <p:cNvPicPr>
            <a:picLocks noChangeAspect="1"/>
          </p:cNvPicPr>
          <p:nvPr/>
        </p:nvPicPr>
        <p:blipFill>
          <a:blip r:embed="rId2">
            <a:clrChange>
              <a:clrFrom>
                <a:srgbClr val="FEFFFF"/>
              </a:clrFrom>
              <a:clrTo>
                <a:srgbClr val="FEFFFF">
                  <a:alpha val="0"/>
                </a:srgbClr>
              </a:clrTo>
            </a:clrChange>
            <a:extLst>
              <a:ext uri="{28A0092B-C50C-407E-A947-70E740481C1C}">
                <a14:useLocalDpi xmlns:a14="http://schemas.microsoft.com/office/drawing/2010/main" val="0"/>
              </a:ext>
            </a:extLst>
          </a:blip>
          <a:stretch>
            <a:fillRect/>
          </a:stretch>
        </p:blipFill>
        <p:spPr>
          <a:xfrm>
            <a:off x="0" y="1511625"/>
            <a:ext cx="4934004" cy="3389369"/>
          </a:xfrm>
          <a:prstGeom prst="rect">
            <a:avLst/>
          </a:prstGeom>
        </p:spPr>
      </p:pic>
      <p:sp>
        <p:nvSpPr>
          <p:cNvPr id="6" name="Pie 5"/>
          <p:cNvSpPr/>
          <p:nvPr/>
        </p:nvSpPr>
        <p:spPr bwMode="auto">
          <a:xfrm rot="4589973">
            <a:off x="304983" y="1476390"/>
            <a:ext cx="2049498" cy="2049498"/>
          </a:xfrm>
          <a:prstGeom prst="pie">
            <a:avLst>
              <a:gd name="adj1" fmla="val 12749788"/>
              <a:gd name="adj2" fmla="val 15900736"/>
            </a:avLst>
          </a:prstGeom>
          <a:solidFill>
            <a:srgbClr val="FF0000">
              <a:alpha val="2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2" charset="0"/>
            </a:endParaRPr>
          </a:p>
        </p:txBody>
      </p:sp>
    </p:spTree>
    <p:extLst>
      <p:ext uri="{BB962C8B-B14F-4D97-AF65-F5344CB8AC3E}">
        <p14:creationId xmlns:p14="http://schemas.microsoft.com/office/powerpoint/2010/main" val="20691251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 of Noise and Bin Size</a:t>
            </a:r>
          </a:p>
        </p:txBody>
      </p:sp>
      <p:sp>
        <p:nvSpPr>
          <p:cNvPr id="3" name="Content Placeholder 2"/>
          <p:cNvSpPr>
            <a:spLocks noGrp="1"/>
          </p:cNvSpPr>
          <p:nvPr>
            <p:ph idx="1"/>
          </p:nvPr>
        </p:nvSpPr>
        <p:spPr>
          <a:xfrm>
            <a:off x="5142275" y="1317112"/>
            <a:ext cx="3539763" cy="4855088"/>
          </a:xfrm>
        </p:spPr>
        <p:txBody>
          <a:bodyPr/>
          <a:lstStyle/>
          <a:p>
            <a:pPr marL="285750" indent="-285750">
              <a:buFont typeface="Arial"/>
              <a:buChar char="•"/>
            </a:pPr>
            <a:r>
              <a:rPr lang="en-US" sz="1800" b="0" dirty="0"/>
              <a:t>Choose proper bin size</a:t>
            </a:r>
          </a:p>
          <a:p>
            <a:r>
              <a:rPr lang="en-US" sz="1800" b="0" dirty="0"/>
              <a:t>    - Too coarse: large votes obtained when too many different lines correspond to a single bucket</a:t>
            </a:r>
          </a:p>
          <a:p>
            <a:pPr marL="285750" indent="-285750">
              <a:buFont typeface="Arial"/>
              <a:buChar char="•"/>
            </a:pPr>
            <a:endParaRPr lang="en-US" sz="1800" b="0" dirty="0"/>
          </a:p>
          <a:p>
            <a:r>
              <a:rPr lang="en-US" sz="1800" b="0" dirty="0"/>
              <a:t>    - Too fine: miss lines because some points that are not exactly collinear cast votes for different buckets</a:t>
            </a:r>
          </a:p>
          <a:p>
            <a:endParaRPr lang="en-US" sz="1800" b="0" dirty="0"/>
          </a:p>
          <a:p>
            <a:pPr marL="285750" indent="-285750">
              <a:buFont typeface="Arial"/>
              <a:buChar char="•"/>
            </a:pPr>
            <a:r>
              <a:rPr lang="en-US" sz="1800" b="0" dirty="0"/>
              <a:t>Smooth the voting array</a:t>
            </a:r>
          </a:p>
          <a:p>
            <a:pPr marL="285750" indent="-285750">
              <a:buFont typeface="Arial"/>
              <a:buChar char="•"/>
            </a:pPr>
            <a:endParaRPr lang="en-US" sz="1800" b="0" dirty="0"/>
          </a:p>
          <a:p>
            <a:pPr marL="285750" indent="-285750">
              <a:buFont typeface="Arial"/>
              <a:buChar char="•"/>
            </a:pPr>
            <a:r>
              <a:rPr lang="en-US" sz="1800" b="0" dirty="0"/>
              <a:t>Reduce feature points</a:t>
            </a:r>
            <a:endParaRPr lang="en-US" sz="1800" dirty="0"/>
          </a:p>
        </p:txBody>
      </p:sp>
      <p:pic>
        <p:nvPicPr>
          <p:cNvPr id="4" name="Picture 3" descr="Screen Shot 2016-11-09 at 1.29.42 AM.pn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5613" y="914400"/>
            <a:ext cx="4395959" cy="5776086"/>
          </a:xfrm>
          <a:prstGeom prst="rect">
            <a:avLst/>
          </a:prstGeom>
        </p:spPr>
      </p:pic>
    </p:spTree>
    <p:extLst>
      <p:ext uri="{BB962C8B-B14F-4D97-AF65-F5344CB8AC3E}">
        <p14:creationId xmlns:p14="http://schemas.microsoft.com/office/powerpoint/2010/main" val="1964020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Circle</a:t>
            </a:r>
            <a:r>
              <a:rPr lang="zh-CN" altLang="en-US" dirty="0"/>
              <a:t> </a:t>
            </a:r>
            <a:r>
              <a:rPr lang="en-US" altLang="zh-CN" dirty="0"/>
              <a:t>Hough</a:t>
            </a:r>
            <a:r>
              <a:rPr lang="zh-CN" altLang="en-US" dirty="0"/>
              <a:t> </a:t>
            </a:r>
            <a:r>
              <a:rPr lang="en-US" altLang="zh-CN" dirty="0"/>
              <a:t>Transform</a:t>
            </a:r>
            <a:endParaRPr lang="en-US" dirty="0"/>
          </a:p>
        </p:txBody>
      </p:sp>
      <p:sp>
        <p:nvSpPr>
          <p:cNvPr id="3" name="Content Placeholder 2"/>
          <p:cNvSpPr>
            <a:spLocks noGrp="1"/>
          </p:cNvSpPr>
          <p:nvPr>
            <p:ph idx="1"/>
          </p:nvPr>
        </p:nvSpPr>
        <p:spPr>
          <a:xfrm>
            <a:off x="1951789" y="4037262"/>
            <a:ext cx="6730249" cy="2134937"/>
          </a:xfrm>
        </p:spPr>
        <p:txBody>
          <a:bodyPr/>
          <a:lstStyle/>
          <a:p>
            <a:endParaRPr lang="en-US" dirty="0"/>
          </a:p>
        </p:txBody>
      </p:sp>
      <p:pic>
        <p:nvPicPr>
          <p:cNvPr id="4" name="Picture 3" descr="Screen Shot 2016-11-10 at 11.43.29 PM.pn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1448" y="1326092"/>
            <a:ext cx="4314657" cy="548215"/>
          </a:xfrm>
          <a:prstGeom prst="rect">
            <a:avLst/>
          </a:prstGeom>
        </p:spPr>
      </p:pic>
      <p:pic>
        <p:nvPicPr>
          <p:cNvPr id="5" name="Picture 4" descr="Screen Shot 2016-11-10 at 11.43.44 PM.pn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1448" y="1874307"/>
            <a:ext cx="5120773" cy="741040"/>
          </a:xfrm>
          <a:prstGeom prst="rect">
            <a:avLst/>
          </a:prstGeom>
        </p:spPr>
      </p:pic>
      <p:pic>
        <p:nvPicPr>
          <p:cNvPr id="9" name="Picture 8" descr="Circle_Hough_transform_of_four_points_on_a_circle.jpg"/>
          <p:cNvPicPr>
            <a:picLocks noChangeAspect="1"/>
          </p:cNvPicPr>
          <p:nvPr/>
        </p:nvPicPr>
        <p:blipFill>
          <a:blip r:embed="rId4">
            <a:clrChange>
              <a:clrFrom>
                <a:srgbClr val="FEFFFE"/>
              </a:clrFrom>
              <a:clrTo>
                <a:srgbClr val="FEFFFE">
                  <a:alpha val="0"/>
                </a:srgbClr>
              </a:clrTo>
            </a:clrChange>
            <a:extLst>
              <a:ext uri="{28A0092B-C50C-407E-A947-70E740481C1C}">
                <a14:useLocalDpi xmlns:a14="http://schemas.microsoft.com/office/drawing/2010/main" val="0"/>
              </a:ext>
            </a:extLst>
          </a:blip>
          <a:stretch>
            <a:fillRect/>
          </a:stretch>
        </p:blipFill>
        <p:spPr>
          <a:xfrm>
            <a:off x="539274" y="2713883"/>
            <a:ext cx="8117041" cy="3635825"/>
          </a:xfrm>
          <a:prstGeom prst="rect">
            <a:avLst/>
          </a:prstGeom>
        </p:spPr>
      </p:pic>
      <p:sp>
        <p:nvSpPr>
          <p:cNvPr id="10" name="Rounded Rectangle 9"/>
          <p:cNvSpPr/>
          <p:nvPr/>
        </p:nvSpPr>
        <p:spPr bwMode="auto">
          <a:xfrm>
            <a:off x="2585654" y="1298782"/>
            <a:ext cx="286763" cy="534560"/>
          </a:xfrm>
          <a:prstGeom prst="roundRect">
            <a:avLst/>
          </a:prstGeom>
          <a:solidFill>
            <a:srgbClr val="008000">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2" charset="0"/>
            </a:endParaRPr>
          </a:p>
        </p:txBody>
      </p:sp>
      <p:sp>
        <p:nvSpPr>
          <p:cNvPr id="11" name="Rounded Rectangle 10"/>
          <p:cNvSpPr/>
          <p:nvPr/>
        </p:nvSpPr>
        <p:spPr bwMode="auto">
          <a:xfrm>
            <a:off x="4499600" y="1298782"/>
            <a:ext cx="286763" cy="534560"/>
          </a:xfrm>
          <a:prstGeom prst="roundRect">
            <a:avLst/>
          </a:prstGeom>
          <a:solidFill>
            <a:srgbClr val="008000">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2" charset="0"/>
            </a:endParaRPr>
          </a:p>
        </p:txBody>
      </p:sp>
      <p:sp>
        <p:nvSpPr>
          <p:cNvPr id="12" name="Rounded Rectangle 11"/>
          <p:cNvSpPr/>
          <p:nvPr/>
        </p:nvSpPr>
        <p:spPr bwMode="auto">
          <a:xfrm>
            <a:off x="1563689" y="1985742"/>
            <a:ext cx="286763" cy="534560"/>
          </a:xfrm>
          <a:prstGeom prst="roundRect">
            <a:avLst/>
          </a:prstGeom>
          <a:solidFill>
            <a:srgbClr val="FFFF00">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2" charset="0"/>
            </a:endParaRPr>
          </a:p>
        </p:txBody>
      </p:sp>
      <p:sp>
        <p:nvSpPr>
          <p:cNvPr id="13" name="Rounded Rectangle 12"/>
          <p:cNvSpPr/>
          <p:nvPr/>
        </p:nvSpPr>
        <p:spPr bwMode="auto">
          <a:xfrm>
            <a:off x="3775865" y="1985742"/>
            <a:ext cx="286763" cy="534560"/>
          </a:xfrm>
          <a:prstGeom prst="roundRect">
            <a:avLst/>
          </a:prstGeom>
          <a:solidFill>
            <a:srgbClr val="000090">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2" charset="0"/>
            </a:endParaRPr>
          </a:p>
        </p:txBody>
      </p:sp>
      <p:sp>
        <p:nvSpPr>
          <p:cNvPr id="14" name="Rounded Rectangle 13"/>
          <p:cNvSpPr/>
          <p:nvPr/>
        </p:nvSpPr>
        <p:spPr bwMode="auto">
          <a:xfrm>
            <a:off x="5032162" y="1985742"/>
            <a:ext cx="286763" cy="534560"/>
          </a:xfrm>
          <a:prstGeom prst="roundRect">
            <a:avLst/>
          </a:prstGeom>
          <a:solidFill>
            <a:srgbClr val="FF0000">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2" charset="0"/>
            </a:endParaRPr>
          </a:p>
        </p:txBody>
      </p:sp>
      <p:sp>
        <p:nvSpPr>
          <p:cNvPr id="15" name="Rounded Rectangle 14"/>
          <p:cNvSpPr/>
          <p:nvPr/>
        </p:nvSpPr>
        <p:spPr bwMode="auto">
          <a:xfrm>
            <a:off x="530401" y="1298782"/>
            <a:ext cx="286763" cy="534560"/>
          </a:xfrm>
          <a:prstGeom prst="roundRect">
            <a:avLst/>
          </a:prstGeom>
          <a:solidFill>
            <a:srgbClr val="FF0000">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2" charset="0"/>
            </a:endParaRPr>
          </a:p>
        </p:txBody>
      </p:sp>
    </p:spTree>
    <p:extLst>
      <p:ext uri="{BB962C8B-B14F-4D97-AF65-F5344CB8AC3E}">
        <p14:creationId xmlns:p14="http://schemas.microsoft.com/office/powerpoint/2010/main" val="835593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strVal val="#ppt_w*0.70"/>
                                          </p:val>
                                        </p:tav>
                                        <p:tav tm="100000">
                                          <p:val>
                                            <p:strVal val="#ppt_w"/>
                                          </p:val>
                                        </p:tav>
                                      </p:tavLst>
                                    </p:anim>
                                    <p:anim calcmode="lin" valueType="num">
                                      <p:cBhvr>
                                        <p:cTn id="8" dur="1000" fill="hold"/>
                                        <p:tgtEl>
                                          <p:spTgt spid="15"/>
                                        </p:tgtEl>
                                        <p:attrNameLst>
                                          <p:attrName>ppt_h</p:attrName>
                                        </p:attrNameLst>
                                      </p:cBhvr>
                                      <p:tavLst>
                                        <p:tav tm="0">
                                          <p:val>
                                            <p:strVal val="#ppt_h"/>
                                          </p:val>
                                        </p:tav>
                                        <p:tav tm="100000">
                                          <p:val>
                                            <p:strVal val="#ppt_h"/>
                                          </p:val>
                                        </p:tav>
                                      </p:tavLst>
                                    </p:anim>
                                    <p:animEffect transition="in" filter="fade">
                                      <p:cBhvr>
                                        <p:cTn id="9" dur="1000"/>
                                        <p:tgtEl>
                                          <p:spTgt spid="15"/>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1000" fill="hold"/>
                                        <p:tgtEl>
                                          <p:spTgt spid="10"/>
                                        </p:tgtEl>
                                        <p:attrNameLst>
                                          <p:attrName>ppt_w</p:attrName>
                                        </p:attrNameLst>
                                      </p:cBhvr>
                                      <p:tavLst>
                                        <p:tav tm="0">
                                          <p:val>
                                            <p:strVal val="#ppt_w*0.70"/>
                                          </p:val>
                                        </p:tav>
                                        <p:tav tm="100000">
                                          <p:val>
                                            <p:strVal val="#ppt_w"/>
                                          </p:val>
                                        </p:tav>
                                      </p:tavLst>
                                    </p:anim>
                                    <p:anim calcmode="lin" valueType="num">
                                      <p:cBhvr>
                                        <p:cTn id="13" dur="1000" fill="hold"/>
                                        <p:tgtEl>
                                          <p:spTgt spid="10"/>
                                        </p:tgtEl>
                                        <p:attrNameLst>
                                          <p:attrName>ppt_h</p:attrName>
                                        </p:attrNameLst>
                                      </p:cBhvr>
                                      <p:tavLst>
                                        <p:tav tm="0">
                                          <p:val>
                                            <p:strVal val="#ppt_h"/>
                                          </p:val>
                                        </p:tav>
                                        <p:tav tm="100000">
                                          <p:val>
                                            <p:strVal val="#ppt_h"/>
                                          </p:val>
                                        </p:tav>
                                      </p:tavLst>
                                    </p:anim>
                                    <p:animEffect transition="in" filter="fade">
                                      <p:cBhvr>
                                        <p:cTn id="14" dur="1000"/>
                                        <p:tgtEl>
                                          <p:spTgt spid="10"/>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1000" fill="hold"/>
                                        <p:tgtEl>
                                          <p:spTgt spid="11"/>
                                        </p:tgtEl>
                                        <p:attrNameLst>
                                          <p:attrName>ppt_w</p:attrName>
                                        </p:attrNameLst>
                                      </p:cBhvr>
                                      <p:tavLst>
                                        <p:tav tm="0">
                                          <p:val>
                                            <p:strVal val="#ppt_w*0.70"/>
                                          </p:val>
                                        </p:tav>
                                        <p:tav tm="100000">
                                          <p:val>
                                            <p:strVal val="#ppt_w"/>
                                          </p:val>
                                        </p:tav>
                                      </p:tavLst>
                                    </p:anim>
                                    <p:anim calcmode="lin" valueType="num">
                                      <p:cBhvr>
                                        <p:cTn id="18" dur="1000" fill="hold"/>
                                        <p:tgtEl>
                                          <p:spTgt spid="11"/>
                                        </p:tgtEl>
                                        <p:attrNameLst>
                                          <p:attrName>ppt_h</p:attrName>
                                        </p:attrNameLst>
                                      </p:cBhvr>
                                      <p:tavLst>
                                        <p:tav tm="0">
                                          <p:val>
                                            <p:strVal val="#ppt_h"/>
                                          </p:val>
                                        </p:tav>
                                        <p:tav tm="100000">
                                          <p:val>
                                            <p:strVal val="#ppt_h"/>
                                          </p:val>
                                        </p:tav>
                                      </p:tavLst>
                                    </p:anim>
                                    <p:animEffect transition="in" filter="fade">
                                      <p:cBhvr>
                                        <p:cTn id="19" dur="10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55"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1000" fill="hold"/>
                                        <p:tgtEl>
                                          <p:spTgt spid="12"/>
                                        </p:tgtEl>
                                        <p:attrNameLst>
                                          <p:attrName>ppt_w</p:attrName>
                                        </p:attrNameLst>
                                      </p:cBhvr>
                                      <p:tavLst>
                                        <p:tav tm="0">
                                          <p:val>
                                            <p:strVal val="#ppt_w*0.70"/>
                                          </p:val>
                                        </p:tav>
                                        <p:tav tm="100000">
                                          <p:val>
                                            <p:strVal val="#ppt_w"/>
                                          </p:val>
                                        </p:tav>
                                      </p:tavLst>
                                    </p:anim>
                                    <p:anim calcmode="lin" valueType="num">
                                      <p:cBhvr>
                                        <p:cTn id="25" dur="1000" fill="hold"/>
                                        <p:tgtEl>
                                          <p:spTgt spid="12"/>
                                        </p:tgtEl>
                                        <p:attrNameLst>
                                          <p:attrName>ppt_h</p:attrName>
                                        </p:attrNameLst>
                                      </p:cBhvr>
                                      <p:tavLst>
                                        <p:tav tm="0">
                                          <p:val>
                                            <p:strVal val="#ppt_h"/>
                                          </p:val>
                                        </p:tav>
                                        <p:tav tm="100000">
                                          <p:val>
                                            <p:strVal val="#ppt_h"/>
                                          </p:val>
                                        </p:tav>
                                      </p:tavLst>
                                    </p:anim>
                                    <p:animEffect transition="in" filter="fade">
                                      <p:cBhvr>
                                        <p:cTn id="26" dur="1000"/>
                                        <p:tgtEl>
                                          <p:spTgt spid="12"/>
                                        </p:tgtEl>
                                      </p:cBhvr>
                                    </p:animEffect>
                                  </p:childTnLst>
                                </p:cTn>
                              </p:par>
                              <p:par>
                                <p:cTn id="27" presetID="55"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p:cTn id="29" dur="1000" fill="hold"/>
                                        <p:tgtEl>
                                          <p:spTgt spid="13"/>
                                        </p:tgtEl>
                                        <p:attrNameLst>
                                          <p:attrName>ppt_w</p:attrName>
                                        </p:attrNameLst>
                                      </p:cBhvr>
                                      <p:tavLst>
                                        <p:tav tm="0">
                                          <p:val>
                                            <p:strVal val="#ppt_w*0.70"/>
                                          </p:val>
                                        </p:tav>
                                        <p:tav tm="100000">
                                          <p:val>
                                            <p:strVal val="#ppt_w"/>
                                          </p:val>
                                        </p:tav>
                                      </p:tavLst>
                                    </p:anim>
                                    <p:anim calcmode="lin" valueType="num">
                                      <p:cBhvr>
                                        <p:cTn id="30" dur="1000" fill="hold"/>
                                        <p:tgtEl>
                                          <p:spTgt spid="13"/>
                                        </p:tgtEl>
                                        <p:attrNameLst>
                                          <p:attrName>ppt_h</p:attrName>
                                        </p:attrNameLst>
                                      </p:cBhvr>
                                      <p:tavLst>
                                        <p:tav tm="0">
                                          <p:val>
                                            <p:strVal val="#ppt_h"/>
                                          </p:val>
                                        </p:tav>
                                        <p:tav tm="100000">
                                          <p:val>
                                            <p:strVal val="#ppt_h"/>
                                          </p:val>
                                        </p:tav>
                                      </p:tavLst>
                                    </p:anim>
                                    <p:animEffect transition="in" filter="fade">
                                      <p:cBhvr>
                                        <p:cTn id="31" dur="1000"/>
                                        <p:tgtEl>
                                          <p:spTgt spid="13"/>
                                        </p:tgtEl>
                                      </p:cBhvr>
                                    </p:animEffect>
                                  </p:childTnLst>
                                </p:cTn>
                              </p:par>
                              <p:par>
                                <p:cTn id="32" presetID="55"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p:cTn id="34" dur="1000" fill="hold"/>
                                        <p:tgtEl>
                                          <p:spTgt spid="14"/>
                                        </p:tgtEl>
                                        <p:attrNameLst>
                                          <p:attrName>ppt_w</p:attrName>
                                        </p:attrNameLst>
                                      </p:cBhvr>
                                      <p:tavLst>
                                        <p:tav tm="0">
                                          <p:val>
                                            <p:strVal val="#ppt_w*0.70"/>
                                          </p:val>
                                        </p:tav>
                                        <p:tav tm="100000">
                                          <p:val>
                                            <p:strVal val="#ppt_w"/>
                                          </p:val>
                                        </p:tav>
                                      </p:tavLst>
                                    </p:anim>
                                    <p:anim calcmode="lin" valueType="num">
                                      <p:cBhvr>
                                        <p:cTn id="35" dur="1000" fill="hold"/>
                                        <p:tgtEl>
                                          <p:spTgt spid="14"/>
                                        </p:tgtEl>
                                        <p:attrNameLst>
                                          <p:attrName>ppt_h</p:attrName>
                                        </p:attrNameLst>
                                      </p:cBhvr>
                                      <p:tavLst>
                                        <p:tav tm="0">
                                          <p:val>
                                            <p:strVal val="#ppt_h"/>
                                          </p:val>
                                        </p:tav>
                                        <p:tav tm="100000">
                                          <p:val>
                                            <p:strVal val="#ppt_h"/>
                                          </p:val>
                                        </p:tav>
                                      </p:tavLst>
                                    </p:anim>
                                    <p:animEffect transition="in" filter="fade">
                                      <p:cBhvr>
                                        <p:cTn id="36"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Circle Hough Transform</a:t>
            </a:r>
          </a:p>
        </p:txBody>
      </p:sp>
      <p:sp>
        <p:nvSpPr>
          <p:cNvPr id="3" name="Content Placeholder 2"/>
          <p:cNvSpPr>
            <a:spLocks noGrp="1"/>
          </p:cNvSpPr>
          <p:nvPr>
            <p:ph idx="1"/>
          </p:nvPr>
        </p:nvSpPr>
        <p:spPr/>
        <p:txBody>
          <a:bodyPr/>
          <a:lstStyle/>
          <a:p>
            <a:r>
              <a:rPr lang="en-US" dirty="0"/>
              <a:t>A circle is represented mathematically as (</a:t>
            </a:r>
            <a:r>
              <a:rPr lang="en-US" dirty="0" smtClean="0"/>
              <a:t>x-</a:t>
            </a:r>
            <a:r>
              <a:rPr lang="en-US" dirty="0" err="1" smtClean="0"/>
              <a:t>x</a:t>
            </a:r>
            <a:r>
              <a:rPr lang="en-US" baseline="-25000" dirty="0" err="1" smtClean="0"/>
              <a:t>center</a:t>
            </a:r>
            <a:r>
              <a:rPr lang="en-US" dirty="0" smtClean="0"/>
              <a:t>) </a:t>
            </a:r>
            <a:r>
              <a:rPr lang="en-US" baseline="30000" dirty="0" smtClean="0"/>
              <a:t>2</a:t>
            </a:r>
            <a:r>
              <a:rPr lang="en-US" dirty="0" smtClean="0"/>
              <a:t> </a:t>
            </a:r>
            <a:r>
              <a:rPr lang="en-US" dirty="0"/>
              <a:t>+ (y - </a:t>
            </a:r>
            <a:r>
              <a:rPr lang="en-US" dirty="0" err="1" smtClean="0"/>
              <a:t>y</a:t>
            </a:r>
            <a:r>
              <a:rPr lang="en-US" baseline="-25000" dirty="0" err="1" smtClean="0"/>
              <a:t>center</a:t>
            </a:r>
            <a:r>
              <a:rPr lang="en-US" dirty="0" smtClean="0"/>
              <a:t>) </a:t>
            </a:r>
            <a:r>
              <a:rPr lang="en-US" baseline="30000" dirty="0" smtClean="0"/>
              <a:t>2 </a:t>
            </a:r>
            <a:r>
              <a:rPr lang="en-US" dirty="0"/>
              <a:t>= </a:t>
            </a:r>
            <a:r>
              <a:rPr lang="en-US" dirty="0" smtClean="0"/>
              <a:t>r</a:t>
            </a:r>
            <a:r>
              <a:rPr lang="en-US" baseline="30000" dirty="0" smtClean="0"/>
              <a:t>2</a:t>
            </a:r>
            <a:r>
              <a:rPr lang="en-US" dirty="0" smtClean="0"/>
              <a:t> </a:t>
            </a:r>
            <a:r>
              <a:rPr lang="en-US" dirty="0"/>
              <a:t>where </a:t>
            </a:r>
            <a:r>
              <a:rPr lang="en-US" dirty="0" smtClean="0"/>
              <a:t>(</a:t>
            </a:r>
            <a:r>
              <a:rPr lang="en-US" dirty="0" err="1" smtClean="0"/>
              <a:t>x</a:t>
            </a:r>
            <a:r>
              <a:rPr lang="en-US" baseline="-25000" dirty="0" err="1" smtClean="0"/>
              <a:t>center</a:t>
            </a:r>
            <a:r>
              <a:rPr lang="en-US" baseline="-25000" dirty="0" smtClean="0"/>
              <a:t>,</a:t>
            </a:r>
            <a:r>
              <a:rPr lang="en-US" dirty="0"/>
              <a:t> </a:t>
            </a:r>
            <a:r>
              <a:rPr lang="en-US" dirty="0" err="1"/>
              <a:t>y</a:t>
            </a:r>
            <a:r>
              <a:rPr lang="en-US" baseline="-25000" dirty="0" err="1"/>
              <a:t>center</a:t>
            </a:r>
            <a:r>
              <a:rPr lang="en-US" dirty="0" smtClean="0"/>
              <a:t>) </a:t>
            </a:r>
            <a:r>
              <a:rPr lang="en-US" dirty="0"/>
              <a:t>is the center of the circle, and r is the radius of the circle</a:t>
            </a:r>
            <a:r>
              <a:rPr lang="en-US" dirty="0" smtClean="0"/>
              <a:t>.</a:t>
            </a:r>
          </a:p>
          <a:p>
            <a:r>
              <a:rPr lang="en-US" dirty="0"/>
              <a:t>From equation, </a:t>
            </a:r>
            <a:r>
              <a:rPr lang="en-US" dirty="0" smtClean="0"/>
              <a:t>3 </a:t>
            </a:r>
            <a:r>
              <a:rPr lang="en-US" dirty="0"/>
              <a:t>parameters, so </a:t>
            </a:r>
            <a:r>
              <a:rPr lang="en-US" dirty="0" smtClean="0"/>
              <a:t>need </a:t>
            </a:r>
            <a:r>
              <a:rPr lang="en-US" dirty="0"/>
              <a:t>a 3D accumulator for </a:t>
            </a:r>
            <a:r>
              <a:rPr lang="en-US" dirty="0" err="1"/>
              <a:t>hough</a:t>
            </a:r>
            <a:r>
              <a:rPr lang="en-US" dirty="0"/>
              <a:t> transform, which would be highly ineffective. </a:t>
            </a:r>
            <a:endParaRPr lang="en-US" dirty="0" smtClean="0"/>
          </a:p>
          <a:p>
            <a:r>
              <a:rPr lang="en-US" dirty="0" smtClean="0"/>
              <a:t>So </a:t>
            </a:r>
            <a:r>
              <a:rPr lang="en-US" dirty="0" err="1"/>
              <a:t>OpenCV</a:t>
            </a:r>
            <a:r>
              <a:rPr lang="en-US" dirty="0"/>
              <a:t> uses more trickier method, </a:t>
            </a:r>
            <a:r>
              <a:rPr lang="en-US" dirty="0">
                <a:solidFill>
                  <a:srgbClr val="FF0000"/>
                </a:solidFill>
              </a:rPr>
              <a:t>Hough Gradient </a:t>
            </a:r>
            <a:r>
              <a:rPr lang="en-US" dirty="0"/>
              <a:t>Method which uses </a:t>
            </a:r>
            <a:r>
              <a:rPr lang="en-US" dirty="0" smtClean="0"/>
              <a:t>the </a:t>
            </a:r>
            <a:r>
              <a:rPr lang="en-US" dirty="0"/>
              <a:t>gradient information of edges</a:t>
            </a:r>
            <a:r>
              <a:rPr lang="en-US" dirty="0" smtClean="0"/>
              <a:t>.</a:t>
            </a:r>
          </a:p>
        </p:txBody>
      </p:sp>
    </p:spTree>
    <p:extLst>
      <p:ext uri="{BB962C8B-B14F-4D97-AF65-F5344CB8AC3E}">
        <p14:creationId xmlns:p14="http://schemas.microsoft.com/office/powerpoint/2010/main" val="42163045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198813" y="185195"/>
            <a:ext cx="5484812" cy="914400"/>
          </a:xfrm>
        </p:spPr>
        <p:txBody>
          <a:bodyPr/>
          <a:lstStyle/>
          <a:p>
            <a:r>
              <a:rPr lang="en-US" b="1" dirty="0" err="1" smtClean="0">
                <a:solidFill>
                  <a:srgbClr val="C00000"/>
                </a:solidFill>
              </a:rPr>
              <a:t>HoughCircles</a:t>
            </a:r>
            <a:endParaRPr lang="en-US" dirty="0">
              <a:solidFill>
                <a:srgbClr val="C00000"/>
              </a:solidFill>
            </a:endParaRPr>
          </a:p>
        </p:txBody>
      </p:sp>
      <p:sp>
        <p:nvSpPr>
          <p:cNvPr id="3" name="Content Placeholder 2"/>
          <p:cNvSpPr>
            <a:spLocks noGrp="1"/>
          </p:cNvSpPr>
          <p:nvPr>
            <p:ph idx="1"/>
          </p:nvPr>
        </p:nvSpPr>
        <p:spPr/>
        <p:txBody>
          <a:bodyPr/>
          <a:lstStyle/>
          <a:p>
            <a:r>
              <a:rPr lang="en-US" b="0" dirty="0"/>
              <a:t>The following steps are followed to detect circles in an image</a:t>
            </a:r>
            <a:r>
              <a:rPr lang="en-US" b="0" dirty="0" smtClean="0"/>
              <a:t>:</a:t>
            </a:r>
          </a:p>
          <a:p>
            <a:pPr marL="457200" indent="-457200">
              <a:buFont typeface="+mj-lt"/>
              <a:buAutoNum type="arabicPeriod"/>
            </a:pPr>
            <a:r>
              <a:rPr lang="en-US" b="0" dirty="0"/>
              <a:t>Find the edges in the given image with the help of edge detectors (Canny).</a:t>
            </a:r>
          </a:p>
          <a:p>
            <a:pPr marL="457200" indent="-457200">
              <a:buFont typeface="+mj-lt"/>
              <a:buAutoNum type="arabicPeriod"/>
            </a:pPr>
            <a:r>
              <a:rPr lang="en-US" b="0" dirty="0"/>
              <a:t>For detecting circles in an image, we set a threshold for the maximum and minimum value of the radius.</a:t>
            </a:r>
          </a:p>
          <a:p>
            <a:pPr marL="457200" indent="-457200">
              <a:buFont typeface="+mj-lt"/>
              <a:buAutoNum type="arabicPeriod"/>
            </a:pPr>
            <a:r>
              <a:rPr lang="en-US" b="0" dirty="0"/>
              <a:t>Evidence is collected in a 3D accumulator array for the presence of circles with different centers and radii.</a:t>
            </a:r>
          </a:p>
          <a:p>
            <a:endParaRPr lang="en-US" dirty="0"/>
          </a:p>
        </p:txBody>
      </p:sp>
    </p:spTree>
    <p:extLst>
      <p:ext uri="{BB962C8B-B14F-4D97-AF65-F5344CB8AC3E}">
        <p14:creationId xmlns:p14="http://schemas.microsoft.com/office/powerpoint/2010/main" val="35232037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cv2.HoughCircles</a:t>
            </a:r>
          </a:p>
        </p:txBody>
      </p:sp>
      <p:sp>
        <p:nvSpPr>
          <p:cNvPr id="3" name="Content Placeholder 2"/>
          <p:cNvSpPr>
            <a:spLocks noGrp="1"/>
          </p:cNvSpPr>
          <p:nvPr>
            <p:ph idx="1"/>
          </p:nvPr>
        </p:nvSpPr>
        <p:spPr>
          <a:xfrm>
            <a:off x="266219" y="1600200"/>
            <a:ext cx="8681012" cy="4572000"/>
          </a:xfrm>
        </p:spPr>
        <p:txBody>
          <a:bodyPr>
            <a:normAutofit/>
          </a:bodyPr>
          <a:lstStyle/>
          <a:p>
            <a:r>
              <a:rPr lang="en-US" dirty="0"/>
              <a:t>cv2.HoughCircles(image, circles, method, </a:t>
            </a:r>
            <a:r>
              <a:rPr lang="en-US" dirty="0" err="1"/>
              <a:t>dp</a:t>
            </a:r>
            <a:r>
              <a:rPr lang="en-US" dirty="0"/>
              <a:t>, </a:t>
            </a:r>
            <a:r>
              <a:rPr lang="en-US" dirty="0" err="1"/>
              <a:t>minDist</a:t>
            </a:r>
            <a:r>
              <a:rPr lang="en-US" dirty="0"/>
              <a:t>, param1 = 100, param2 = 100, </a:t>
            </a:r>
            <a:r>
              <a:rPr lang="en-US" dirty="0" err="1"/>
              <a:t>minRadius</a:t>
            </a:r>
            <a:r>
              <a:rPr lang="en-US" dirty="0"/>
              <a:t> = 0, </a:t>
            </a:r>
            <a:r>
              <a:rPr lang="en-US" dirty="0" err="1"/>
              <a:t>maxRadius</a:t>
            </a:r>
            <a:r>
              <a:rPr lang="en-US" dirty="0"/>
              <a:t> = 0</a:t>
            </a:r>
            <a:r>
              <a:rPr lang="en-US" dirty="0" smtClean="0"/>
              <a:t>)</a:t>
            </a:r>
          </a:p>
          <a:p>
            <a:endParaRPr lang="en-US" dirty="0"/>
          </a:p>
          <a:p>
            <a:r>
              <a:rPr lang="en-US" dirty="0" smtClean="0">
                <a:solidFill>
                  <a:srgbClr val="FF0000"/>
                </a:solidFill>
              </a:rPr>
              <a:t>Parameters:</a:t>
            </a:r>
          </a:p>
          <a:p>
            <a:pPr>
              <a:spcBef>
                <a:spcPts val="0"/>
              </a:spcBef>
            </a:pPr>
            <a:r>
              <a:rPr lang="en-US" dirty="0" smtClean="0">
                <a:solidFill>
                  <a:srgbClr val="FF0000"/>
                </a:solidFill>
              </a:rPr>
              <a:t>image</a:t>
            </a:r>
            <a:r>
              <a:rPr lang="en-US" dirty="0" smtClean="0"/>
              <a:t>:8-bit</a:t>
            </a:r>
            <a:r>
              <a:rPr lang="en-US" dirty="0"/>
              <a:t>, single-channel, </a:t>
            </a:r>
            <a:r>
              <a:rPr lang="en-US" dirty="0" err="1"/>
              <a:t>grayscale</a:t>
            </a:r>
            <a:r>
              <a:rPr lang="en-US" dirty="0"/>
              <a:t> input image</a:t>
            </a:r>
            <a:r>
              <a:rPr lang="en-US" dirty="0" smtClean="0"/>
              <a:t>.</a:t>
            </a:r>
          </a:p>
          <a:p>
            <a:pPr>
              <a:spcBef>
                <a:spcPts val="0"/>
              </a:spcBef>
            </a:pPr>
            <a:r>
              <a:rPr lang="en-US" dirty="0" err="1" smtClean="0">
                <a:solidFill>
                  <a:srgbClr val="FF0000"/>
                </a:solidFill>
              </a:rPr>
              <a:t>circles</a:t>
            </a:r>
            <a:r>
              <a:rPr lang="en-US" dirty="0" err="1" smtClean="0"/>
              <a:t>:output</a:t>
            </a:r>
            <a:r>
              <a:rPr lang="en-US" dirty="0" smtClean="0"/>
              <a:t> </a:t>
            </a:r>
            <a:r>
              <a:rPr lang="en-US" dirty="0"/>
              <a:t>vector of found circles(cv.CV_32FC3 type). Each vector is encoded as a 3-element floating-point vector (</a:t>
            </a:r>
            <a:r>
              <a:rPr lang="en-US" dirty="0" err="1"/>
              <a:t>x,y,radius</a:t>
            </a:r>
            <a:r>
              <a:rPr lang="en-US" dirty="0" smtClean="0"/>
              <a:t>).</a:t>
            </a:r>
          </a:p>
          <a:p>
            <a:pPr fontAlgn="t"/>
            <a:r>
              <a:rPr lang="en-US" dirty="0" err="1" smtClean="0">
                <a:solidFill>
                  <a:srgbClr val="FF0000"/>
                </a:solidFill>
              </a:rPr>
              <a:t>method</a:t>
            </a:r>
            <a:r>
              <a:rPr lang="en-US" dirty="0" err="1" smtClean="0"/>
              <a:t>:</a:t>
            </a:r>
            <a:r>
              <a:rPr lang="en-US" b="0" dirty="0" err="1" smtClean="0"/>
              <a:t>detection</a:t>
            </a:r>
            <a:r>
              <a:rPr lang="en-US" b="0" dirty="0" smtClean="0"/>
              <a:t> </a:t>
            </a:r>
            <a:r>
              <a:rPr lang="en-US" b="0" dirty="0"/>
              <a:t>method(see </a:t>
            </a:r>
            <a:r>
              <a:rPr lang="en-US" dirty="0" err="1">
                <a:hlinkClick r:id="rId2"/>
              </a:rPr>
              <a:t>cv.HoughModes</a:t>
            </a:r>
            <a:r>
              <a:rPr lang="en-US" b="0" dirty="0"/>
              <a:t>). Currently, the only implemented method is HOUGH_GRADIENT</a:t>
            </a:r>
          </a:p>
          <a:p>
            <a:pPr>
              <a:spcBef>
                <a:spcPts val="0"/>
              </a:spcBef>
            </a:pPr>
            <a:endParaRPr lang="en-US" dirty="0"/>
          </a:p>
        </p:txBody>
      </p:sp>
    </p:spTree>
    <p:extLst>
      <p:ext uri="{BB962C8B-B14F-4D97-AF65-F5344CB8AC3E}">
        <p14:creationId xmlns:p14="http://schemas.microsoft.com/office/powerpoint/2010/main" val="18568596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cv2.HoughCircles</a:t>
            </a:r>
          </a:p>
        </p:txBody>
      </p:sp>
      <p:sp>
        <p:nvSpPr>
          <p:cNvPr id="3" name="Content Placeholder 2"/>
          <p:cNvSpPr>
            <a:spLocks noGrp="1"/>
          </p:cNvSpPr>
          <p:nvPr>
            <p:ph idx="1"/>
          </p:nvPr>
        </p:nvSpPr>
        <p:spPr>
          <a:xfrm>
            <a:off x="266219" y="1169043"/>
            <a:ext cx="8681012" cy="5003157"/>
          </a:xfrm>
        </p:spPr>
        <p:txBody>
          <a:bodyPr>
            <a:normAutofit/>
          </a:bodyPr>
          <a:lstStyle/>
          <a:p>
            <a:r>
              <a:rPr lang="en-US" dirty="0" smtClean="0">
                <a:solidFill>
                  <a:srgbClr val="FF0000"/>
                </a:solidFill>
              </a:rPr>
              <a:t>Parameters:</a:t>
            </a:r>
          </a:p>
          <a:p>
            <a:pPr>
              <a:spcBef>
                <a:spcPts val="0"/>
              </a:spcBef>
            </a:pPr>
            <a:r>
              <a:rPr lang="en-US" dirty="0" err="1" smtClean="0">
                <a:solidFill>
                  <a:srgbClr val="FF0000"/>
                </a:solidFill>
              </a:rPr>
              <a:t>dp</a:t>
            </a:r>
            <a:r>
              <a:rPr lang="en-US" dirty="0" err="1" smtClean="0"/>
              <a:t>:inverse</a:t>
            </a:r>
            <a:r>
              <a:rPr lang="en-US" dirty="0" smtClean="0"/>
              <a:t> </a:t>
            </a:r>
            <a:r>
              <a:rPr lang="en-US" dirty="0"/>
              <a:t>ratio of the accumulator resolution to the image resolution. For example, if </a:t>
            </a:r>
            <a:r>
              <a:rPr lang="en-US" dirty="0" err="1"/>
              <a:t>dp</a:t>
            </a:r>
            <a:r>
              <a:rPr lang="en-US" dirty="0"/>
              <a:t> = 1 , the accumulator has the same resolution as the input image. If </a:t>
            </a:r>
            <a:r>
              <a:rPr lang="en-US" dirty="0" err="1"/>
              <a:t>dp</a:t>
            </a:r>
            <a:r>
              <a:rPr lang="en-US" dirty="0"/>
              <a:t> = 2 , the accumulator has half as big width and height</a:t>
            </a:r>
            <a:r>
              <a:rPr lang="en-US" dirty="0" smtClean="0"/>
              <a:t>.</a:t>
            </a:r>
          </a:p>
          <a:p>
            <a:pPr>
              <a:spcBef>
                <a:spcPts val="0"/>
              </a:spcBef>
            </a:pPr>
            <a:r>
              <a:rPr lang="en-US" dirty="0" err="1" smtClean="0">
                <a:solidFill>
                  <a:srgbClr val="FF0000"/>
                </a:solidFill>
              </a:rPr>
              <a:t>minDist</a:t>
            </a:r>
            <a:r>
              <a:rPr lang="en-US" dirty="0" err="1" smtClean="0"/>
              <a:t>:minimum</a:t>
            </a:r>
            <a:r>
              <a:rPr lang="en-US" dirty="0" smtClean="0"/>
              <a:t> </a:t>
            </a:r>
            <a:r>
              <a:rPr lang="en-US" dirty="0"/>
              <a:t>distance between the centers of the detected circles. If the parameter is too small, multiple neighbor circles may be falsely detected in addition to a true one. If it is too large, some circles may be missed</a:t>
            </a:r>
            <a:r>
              <a:rPr lang="en-US" dirty="0" smtClean="0"/>
              <a:t>.</a:t>
            </a:r>
          </a:p>
          <a:p>
            <a:pPr>
              <a:spcBef>
                <a:spcPts val="0"/>
              </a:spcBef>
            </a:pPr>
            <a:r>
              <a:rPr lang="en-US" dirty="0" smtClean="0">
                <a:solidFill>
                  <a:srgbClr val="FF0000"/>
                </a:solidFill>
              </a:rPr>
              <a:t>param1:</a:t>
            </a:r>
            <a:r>
              <a:rPr lang="en-US" dirty="0" smtClean="0"/>
              <a:t>first </a:t>
            </a:r>
            <a:r>
              <a:rPr lang="en-US" dirty="0"/>
              <a:t>method-specific parameter. In case of HOUGH_GRADIENT , it is the higher threshold of the two passed to the Canny edge detector (the lower one is twice smaller).</a:t>
            </a:r>
          </a:p>
        </p:txBody>
      </p:sp>
    </p:spTree>
    <p:extLst>
      <p:ext uri="{BB962C8B-B14F-4D97-AF65-F5344CB8AC3E}">
        <p14:creationId xmlns:p14="http://schemas.microsoft.com/office/powerpoint/2010/main" val="19505285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Parameters:</a:t>
            </a:r>
            <a:br>
              <a:rPr lang="en-US" dirty="0">
                <a:solidFill>
                  <a:srgbClr val="FF0000"/>
                </a:solidFill>
              </a:rPr>
            </a:br>
            <a:endParaRPr lang="en-US" dirty="0"/>
          </a:p>
        </p:txBody>
      </p:sp>
      <p:sp>
        <p:nvSpPr>
          <p:cNvPr id="3" name="Content Placeholder 2"/>
          <p:cNvSpPr>
            <a:spLocks noGrp="1"/>
          </p:cNvSpPr>
          <p:nvPr>
            <p:ph idx="1"/>
          </p:nvPr>
        </p:nvSpPr>
        <p:spPr/>
        <p:txBody>
          <a:bodyPr/>
          <a:lstStyle/>
          <a:p>
            <a:r>
              <a:rPr lang="en-US" dirty="0" smtClean="0">
                <a:solidFill>
                  <a:srgbClr val="FF0000"/>
                </a:solidFill>
              </a:rPr>
              <a:t>param2</a:t>
            </a:r>
            <a:r>
              <a:rPr lang="en-US" dirty="0" smtClean="0">
                <a:solidFill>
                  <a:schemeClr val="bg1">
                    <a:lumMod val="25000"/>
                  </a:schemeClr>
                </a:solidFill>
              </a:rPr>
              <a:t>:second </a:t>
            </a:r>
            <a:r>
              <a:rPr lang="en-US" dirty="0">
                <a:solidFill>
                  <a:schemeClr val="bg1">
                    <a:lumMod val="25000"/>
                  </a:schemeClr>
                </a:solidFill>
              </a:rPr>
              <a:t>method-specific parameter. In case of HOUGH_GRADIENT , it is the accumulator threshold for the circle centers at the detection stage. The smaller it is, the more false circles may be detected. Circles, corresponding to the larger accumulator values, will be returned first</a:t>
            </a:r>
            <a:r>
              <a:rPr lang="en-US" dirty="0" smtClean="0">
                <a:solidFill>
                  <a:schemeClr val="bg1">
                    <a:lumMod val="25000"/>
                  </a:schemeClr>
                </a:solidFill>
              </a:rPr>
              <a:t>.</a:t>
            </a:r>
          </a:p>
          <a:p>
            <a:r>
              <a:rPr lang="en-US" dirty="0" err="1" smtClean="0">
                <a:solidFill>
                  <a:srgbClr val="FF0000"/>
                </a:solidFill>
              </a:rPr>
              <a:t>minRadius</a:t>
            </a:r>
            <a:r>
              <a:rPr lang="en-US" dirty="0" smtClean="0">
                <a:solidFill>
                  <a:schemeClr val="bg1">
                    <a:lumMod val="25000"/>
                  </a:schemeClr>
                </a:solidFill>
              </a:rPr>
              <a:t>:</a:t>
            </a:r>
            <a:r>
              <a:rPr lang="en-US" dirty="0">
                <a:solidFill>
                  <a:schemeClr val="bg1">
                    <a:lumMod val="25000"/>
                  </a:schemeClr>
                </a:solidFill>
              </a:rPr>
              <a:t>	minimum circle radius.</a:t>
            </a:r>
          </a:p>
          <a:p>
            <a:r>
              <a:rPr lang="en-US" dirty="0" err="1" smtClean="0">
                <a:solidFill>
                  <a:srgbClr val="FF0000"/>
                </a:solidFill>
              </a:rPr>
              <a:t>maxRadius</a:t>
            </a:r>
            <a:r>
              <a:rPr lang="en-US" dirty="0" smtClean="0">
                <a:solidFill>
                  <a:schemeClr val="bg1">
                    <a:lumMod val="25000"/>
                  </a:schemeClr>
                </a:solidFill>
              </a:rPr>
              <a:t>:</a:t>
            </a:r>
            <a:r>
              <a:rPr lang="en-US" dirty="0">
                <a:solidFill>
                  <a:schemeClr val="bg1">
                    <a:lumMod val="25000"/>
                  </a:schemeClr>
                </a:solidFill>
              </a:rPr>
              <a:t>	maximum circle radius.</a:t>
            </a:r>
          </a:p>
        </p:txBody>
      </p:sp>
    </p:spTree>
    <p:extLst>
      <p:ext uri="{BB962C8B-B14F-4D97-AF65-F5344CB8AC3E}">
        <p14:creationId xmlns:p14="http://schemas.microsoft.com/office/powerpoint/2010/main" val="32258425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981075"/>
            <a:ext cx="3810000" cy="489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9290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Projective Space</a:t>
            </a:r>
          </a:p>
        </p:txBody>
      </p:sp>
      <p:pic>
        <p:nvPicPr>
          <p:cNvPr id="5" name="Picture 4" descr="1537534961.pn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56391" y="914400"/>
            <a:ext cx="6930493" cy="5197870"/>
          </a:xfrm>
          <a:prstGeom prst="rect">
            <a:avLst/>
          </a:prstGeom>
        </p:spPr>
      </p:pic>
      <p:pic>
        <p:nvPicPr>
          <p:cNvPr id="6" name="Picture 5" descr="B9315618338Z.1_20141223221712_000_GQ29GGBP6.1-0.jp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4098" y="4208224"/>
            <a:ext cx="2360539" cy="1772615"/>
          </a:xfrm>
          <a:prstGeom prst="rect">
            <a:avLst/>
          </a:prstGeom>
        </p:spPr>
      </p:pic>
    </p:spTree>
    <p:extLst>
      <p:ext uri="{BB962C8B-B14F-4D97-AF65-F5344CB8AC3E}">
        <p14:creationId xmlns:p14="http://schemas.microsoft.com/office/powerpoint/2010/main" val="99885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0F1DB78-6780-4ADF-B629-3D99453EDFE4}"/>
              </a:ext>
            </a:extLst>
          </p:cNvPr>
          <p:cNvSpPr>
            <a:spLocks noGrp="1"/>
          </p:cNvSpPr>
          <p:nvPr>
            <p:ph type="title"/>
          </p:nvPr>
        </p:nvSpPr>
        <p:spPr/>
        <p:txBody>
          <a:bodyPr/>
          <a:lstStyle/>
          <a:p>
            <a:r>
              <a:rPr lang="en-US" dirty="0"/>
              <a:t>Hough Transform</a:t>
            </a:r>
            <a:endParaRPr lang="en-IN" dirty="0"/>
          </a:p>
        </p:txBody>
      </p:sp>
      <p:sp>
        <p:nvSpPr>
          <p:cNvPr id="3" name="Content Placeholder 2">
            <a:extLst>
              <a:ext uri="{FF2B5EF4-FFF2-40B4-BE49-F238E27FC236}">
                <a16:creationId xmlns="" xmlns:a16="http://schemas.microsoft.com/office/drawing/2014/main" id="{A3152466-801C-4E76-900D-F2B917E8F060}"/>
              </a:ext>
            </a:extLst>
          </p:cNvPr>
          <p:cNvSpPr>
            <a:spLocks noGrp="1"/>
          </p:cNvSpPr>
          <p:nvPr>
            <p:ph idx="1"/>
          </p:nvPr>
        </p:nvSpPr>
        <p:spPr/>
        <p:txBody>
          <a:bodyPr/>
          <a:lstStyle/>
          <a:p>
            <a:pPr marL="342900" indent="-342900">
              <a:buFont typeface="Wingdings" panose="05000000000000000000" pitchFamily="2" charset="2"/>
              <a:buChar char="Ø"/>
            </a:pPr>
            <a:r>
              <a:rPr lang="en-US" dirty="0"/>
              <a:t>Hough Transform is a popular technique to detect any shape.</a:t>
            </a:r>
          </a:p>
          <a:p>
            <a:pPr marL="342900" indent="-342900">
              <a:buFont typeface="Wingdings" panose="05000000000000000000" pitchFamily="2" charset="2"/>
              <a:buChar char="Ø"/>
            </a:pPr>
            <a:r>
              <a:rPr lang="en-US" dirty="0"/>
              <a:t> if you can represent that shape in mathematical form. It can detect the shape even if it is broken or distorted a little bit. </a:t>
            </a:r>
            <a:endParaRPr lang="en-IN" dirty="0"/>
          </a:p>
        </p:txBody>
      </p:sp>
    </p:spTree>
    <p:extLst>
      <p:ext uri="{BB962C8B-B14F-4D97-AF65-F5344CB8AC3E}">
        <p14:creationId xmlns:p14="http://schemas.microsoft.com/office/powerpoint/2010/main" val="3001332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Lines</a:t>
            </a:r>
            <a:r>
              <a:rPr lang="zh-CN" altLang="en-US" dirty="0"/>
              <a:t> </a:t>
            </a:r>
            <a:r>
              <a:rPr lang="en-US" altLang="zh-CN" dirty="0"/>
              <a:t>and</a:t>
            </a:r>
            <a:r>
              <a:rPr lang="zh-CN" altLang="en-US" dirty="0"/>
              <a:t> </a:t>
            </a:r>
            <a:r>
              <a:rPr lang="en-US" altLang="zh-CN" dirty="0"/>
              <a:t>Points</a:t>
            </a:r>
            <a:endParaRPr lang="en-US" dirty="0"/>
          </a:p>
        </p:txBody>
      </p:sp>
      <p:sp>
        <p:nvSpPr>
          <p:cNvPr id="13" name="TextBox 12"/>
          <p:cNvSpPr txBox="1"/>
          <p:nvPr/>
        </p:nvSpPr>
        <p:spPr>
          <a:xfrm>
            <a:off x="79384" y="6409069"/>
            <a:ext cx="1999879" cy="369332"/>
          </a:xfrm>
          <a:prstGeom prst="rect">
            <a:avLst/>
          </a:prstGeom>
          <a:noFill/>
        </p:spPr>
        <p:txBody>
          <a:bodyPr wrap="none" rtlCol="0">
            <a:spAutoFit/>
          </a:bodyPr>
          <a:lstStyle/>
          <a:p>
            <a:r>
              <a:rPr lang="en-US" altLang="zh-CN" dirty="0"/>
              <a:t>figure</a:t>
            </a:r>
            <a:r>
              <a:rPr lang="zh-CN" altLang="en-US" dirty="0"/>
              <a:t> </a:t>
            </a:r>
            <a:r>
              <a:rPr lang="en-US" altLang="zh-CN" dirty="0"/>
              <a:t>by</a:t>
            </a:r>
            <a:r>
              <a:rPr lang="zh-CN" altLang="en-US" dirty="0"/>
              <a:t> </a:t>
            </a:r>
            <a:r>
              <a:rPr lang="en-US" dirty="0"/>
              <a:t>S. Seitz</a:t>
            </a:r>
          </a:p>
        </p:txBody>
      </p:sp>
      <p:pic>
        <p:nvPicPr>
          <p:cNvPr id="14" name="Picture 13" descr="Screen Shot 2016-11-08 at 10.52.56 PM.pn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7996" y="1244796"/>
            <a:ext cx="8747082" cy="3710884"/>
          </a:xfrm>
          <a:prstGeom prst="rect">
            <a:avLst/>
          </a:prstGeom>
        </p:spPr>
      </p:pic>
      <p:cxnSp>
        <p:nvCxnSpPr>
          <p:cNvPr id="16" name="Straight Arrow Connector 15"/>
          <p:cNvCxnSpPr/>
          <p:nvPr/>
        </p:nvCxnSpPr>
        <p:spPr bwMode="auto">
          <a:xfrm flipH="1">
            <a:off x="2079263" y="2162812"/>
            <a:ext cx="560242" cy="535743"/>
          </a:xfrm>
          <a:prstGeom prst="straightConnector1">
            <a:avLst/>
          </a:prstGeom>
          <a:noFill/>
          <a:ln w="38100" cap="flat" cmpd="sng" algn="ctr">
            <a:solidFill>
              <a:srgbClr val="0000FF"/>
            </a:solidFill>
            <a:prstDash val="solid"/>
            <a:round/>
            <a:headEnd type="none" w="med" len="med"/>
            <a:tailEnd type="arrow"/>
          </a:ln>
          <a:effectLst/>
        </p:spPr>
      </p:cxnSp>
      <p:cxnSp>
        <p:nvCxnSpPr>
          <p:cNvPr id="17" name="Straight Arrow Connector 16"/>
          <p:cNvCxnSpPr/>
          <p:nvPr/>
        </p:nvCxnSpPr>
        <p:spPr bwMode="auto">
          <a:xfrm>
            <a:off x="2639505" y="2162812"/>
            <a:ext cx="416764" cy="535743"/>
          </a:xfrm>
          <a:prstGeom prst="straightConnector1">
            <a:avLst/>
          </a:prstGeom>
          <a:noFill/>
          <a:ln w="38100" cap="flat" cmpd="sng" algn="ctr">
            <a:solidFill>
              <a:srgbClr val="0000FF"/>
            </a:solidFill>
            <a:prstDash val="solid"/>
            <a:round/>
            <a:headEnd type="none" w="med" len="med"/>
            <a:tailEnd type="arrow"/>
          </a:ln>
          <a:effectLst/>
        </p:spPr>
      </p:cxnSp>
      <p:sp>
        <p:nvSpPr>
          <p:cNvPr id="22" name="TextBox 21"/>
          <p:cNvSpPr txBox="1"/>
          <p:nvPr/>
        </p:nvSpPr>
        <p:spPr>
          <a:xfrm>
            <a:off x="2103666" y="1793480"/>
            <a:ext cx="1377713" cy="369332"/>
          </a:xfrm>
          <a:prstGeom prst="rect">
            <a:avLst/>
          </a:prstGeom>
          <a:noFill/>
        </p:spPr>
        <p:txBody>
          <a:bodyPr wrap="none" rtlCol="0">
            <a:spAutoFit/>
          </a:bodyPr>
          <a:lstStyle/>
          <a:p>
            <a:r>
              <a:rPr lang="en-US" altLang="zh-CN" dirty="0">
                <a:solidFill>
                  <a:srgbClr val="0000FF"/>
                </a:solidFill>
              </a:rPr>
              <a:t>Parameters</a:t>
            </a:r>
            <a:endParaRPr lang="en-US" dirty="0">
              <a:solidFill>
                <a:srgbClr val="0000FF"/>
              </a:solidFill>
            </a:endParaRPr>
          </a:p>
        </p:txBody>
      </p:sp>
      <p:sp>
        <p:nvSpPr>
          <p:cNvPr id="24" name="TextBox 23"/>
          <p:cNvSpPr txBox="1"/>
          <p:nvPr/>
        </p:nvSpPr>
        <p:spPr>
          <a:xfrm>
            <a:off x="864338" y="4948408"/>
            <a:ext cx="7819287" cy="646331"/>
          </a:xfrm>
          <a:prstGeom prst="rect">
            <a:avLst/>
          </a:prstGeom>
          <a:noFill/>
        </p:spPr>
        <p:txBody>
          <a:bodyPr wrap="square" rtlCol="0">
            <a:spAutoFit/>
          </a:bodyPr>
          <a:lstStyle/>
          <a:p>
            <a:r>
              <a:rPr lang="zh-CN" altLang="zh-CN" dirty="0"/>
              <a:t>A</a:t>
            </a:r>
            <a:r>
              <a:rPr lang="en-US" dirty="0"/>
              <a:t> straight line </a:t>
            </a:r>
            <a:r>
              <a:rPr lang="en-US" i="1" dirty="0"/>
              <a:t>y = mx + b</a:t>
            </a:r>
            <a:r>
              <a:rPr lang="en-US" dirty="0"/>
              <a:t>							</a:t>
            </a:r>
            <a:r>
              <a:rPr lang="zh-CN" altLang="zh-CN" dirty="0"/>
              <a:t>A</a:t>
            </a:r>
            <a:r>
              <a:rPr lang="en-US" dirty="0"/>
              <a:t> point (</a:t>
            </a:r>
            <a:r>
              <a:rPr lang="en-US" i="1" dirty="0"/>
              <a:t>b</a:t>
            </a:r>
            <a:r>
              <a:rPr lang="en-US" dirty="0"/>
              <a:t>, </a:t>
            </a:r>
            <a:r>
              <a:rPr lang="en-US" i="1" dirty="0"/>
              <a:t>m</a:t>
            </a:r>
            <a:r>
              <a:rPr lang="en-US" dirty="0"/>
              <a:t>) </a:t>
            </a:r>
          </a:p>
          <a:p>
            <a:r>
              <a:rPr lang="en-US" altLang="zh-CN" dirty="0"/>
              <a:t>	in</a:t>
            </a:r>
            <a:r>
              <a:rPr lang="zh-CN" altLang="en-US" dirty="0"/>
              <a:t> </a:t>
            </a:r>
            <a:r>
              <a:rPr lang="en-US" altLang="zh-CN" dirty="0"/>
              <a:t>Cartesian</a:t>
            </a:r>
            <a:r>
              <a:rPr lang="zh-CN" altLang="en-US" dirty="0"/>
              <a:t> </a:t>
            </a:r>
            <a:r>
              <a:rPr lang="en-US" altLang="zh-CN" dirty="0"/>
              <a:t>space</a:t>
            </a:r>
            <a:r>
              <a:rPr lang="en-US" dirty="0"/>
              <a:t>						in the parameter space</a:t>
            </a:r>
          </a:p>
        </p:txBody>
      </p:sp>
    </p:spTree>
    <p:extLst>
      <p:ext uri="{BB962C8B-B14F-4D97-AF65-F5344CB8AC3E}">
        <p14:creationId xmlns:p14="http://schemas.microsoft.com/office/powerpoint/2010/main" val="3236485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reen Shot 2016-11-08 at 11.12.50 PM.pn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5742" y="1282104"/>
            <a:ext cx="8597114" cy="3460205"/>
          </a:xfrm>
          <a:prstGeom prst="rect">
            <a:avLst/>
          </a:prstGeom>
        </p:spPr>
      </p:pic>
      <p:sp>
        <p:nvSpPr>
          <p:cNvPr id="2" name="Title 1"/>
          <p:cNvSpPr>
            <a:spLocks noGrp="1"/>
          </p:cNvSpPr>
          <p:nvPr>
            <p:ph type="title"/>
          </p:nvPr>
        </p:nvSpPr>
        <p:spPr/>
        <p:txBody>
          <a:bodyPr/>
          <a:lstStyle/>
          <a:p>
            <a:r>
              <a:rPr lang="en-US" dirty="0"/>
              <a:t>Points and Lines</a:t>
            </a:r>
          </a:p>
        </p:txBody>
      </p:sp>
      <p:sp>
        <p:nvSpPr>
          <p:cNvPr id="13" name="TextBox 12"/>
          <p:cNvSpPr txBox="1"/>
          <p:nvPr/>
        </p:nvSpPr>
        <p:spPr>
          <a:xfrm>
            <a:off x="79384" y="6409069"/>
            <a:ext cx="1999879" cy="369332"/>
          </a:xfrm>
          <a:prstGeom prst="rect">
            <a:avLst/>
          </a:prstGeom>
          <a:noFill/>
        </p:spPr>
        <p:txBody>
          <a:bodyPr wrap="none" rtlCol="0">
            <a:spAutoFit/>
          </a:bodyPr>
          <a:lstStyle/>
          <a:p>
            <a:r>
              <a:rPr lang="en-US" altLang="zh-CN" dirty="0"/>
              <a:t>figure</a:t>
            </a:r>
            <a:r>
              <a:rPr lang="zh-CN" altLang="en-US" dirty="0"/>
              <a:t> </a:t>
            </a:r>
            <a:r>
              <a:rPr lang="en-US" altLang="zh-CN" dirty="0"/>
              <a:t>by</a:t>
            </a:r>
            <a:r>
              <a:rPr lang="zh-CN" altLang="en-US" dirty="0"/>
              <a:t> </a:t>
            </a:r>
            <a:r>
              <a:rPr lang="en-US" dirty="0"/>
              <a:t>S. Seitz</a:t>
            </a:r>
          </a:p>
        </p:txBody>
      </p:sp>
      <p:cxnSp>
        <p:nvCxnSpPr>
          <p:cNvPr id="16" name="Straight Arrow Connector 15"/>
          <p:cNvCxnSpPr/>
          <p:nvPr/>
        </p:nvCxnSpPr>
        <p:spPr bwMode="auto">
          <a:xfrm flipH="1">
            <a:off x="7179661" y="2063594"/>
            <a:ext cx="560242" cy="535743"/>
          </a:xfrm>
          <a:prstGeom prst="straightConnector1">
            <a:avLst/>
          </a:prstGeom>
          <a:noFill/>
          <a:ln w="38100" cap="flat" cmpd="sng" algn="ctr">
            <a:solidFill>
              <a:srgbClr val="0000FF"/>
            </a:solidFill>
            <a:prstDash val="solid"/>
            <a:round/>
            <a:headEnd type="none" w="med" len="med"/>
            <a:tailEnd type="arrow"/>
          </a:ln>
          <a:effectLst/>
        </p:spPr>
      </p:cxnSp>
      <p:cxnSp>
        <p:nvCxnSpPr>
          <p:cNvPr id="17" name="Straight Arrow Connector 16"/>
          <p:cNvCxnSpPr/>
          <p:nvPr/>
        </p:nvCxnSpPr>
        <p:spPr bwMode="auto">
          <a:xfrm>
            <a:off x="7739903" y="2063594"/>
            <a:ext cx="416764" cy="535743"/>
          </a:xfrm>
          <a:prstGeom prst="straightConnector1">
            <a:avLst/>
          </a:prstGeom>
          <a:noFill/>
          <a:ln w="38100" cap="flat" cmpd="sng" algn="ctr">
            <a:solidFill>
              <a:srgbClr val="0000FF"/>
            </a:solidFill>
            <a:prstDash val="solid"/>
            <a:round/>
            <a:headEnd type="none" w="med" len="med"/>
            <a:tailEnd type="arrow"/>
          </a:ln>
          <a:effectLst/>
        </p:spPr>
      </p:cxnSp>
      <p:sp>
        <p:nvSpPr>
          <p:cNvPr id="22" name="TextBox 21"/>
          <p:cNvSpPr txBox="1"/>
          <p:nvPr/>
        </p:nvSpPr>
        <p:spPr>
          <a:xfrm>
            <a:off x="7204064" y="1694262"/>
            <a:ext cx="1377713" cy="369332"/>
          </a:xfrm>
          <a:prstGeom prst="rect">
            <a:avLst/>
          </a:prstGeom>
          <a:noFill/>
        </p:spPr>
        <p:txBody>
          <a:bodyPr wrap="none" rtlCol="0">
            <a:spAutoFit/>
          </a:bodyPr>
          <a:lstStyle/>
          <a:p>
            <a:r>
              <a:rPr lang="en-US" altLang="zh-CN" dirty="0">
                <a:solidFill>
                  <a:srgbClr val="0000FF"/>
                </a:solidFill>
              </a:rPr>
              <a:t>Parameters</a:t>
            </a:r>
            <a:endParaRPr lang="en-US" dirty="0">
              <a:solidFill>
                <a:srgbClr val="0000FF"/>
              </a:solidFill>
            </a:endParaRPr>
          </a:p>
        </p:txBody>
      </p:sp>
      <p:sp>
        <p:nvSpPr>
          <p:cNvPr id="24" name="TextBox 23"/>
          <p:cNvSpPr txBox="1"/>
          <p:nvPr/>
        </p:nvSpPr>
        <p:spPr>
          <a:xfrm>
            <a:off x="1082644" y="4849198"/>
            <a:ext cx="7819287" cy="646331"/>
          </a:xfrm>
          <a:prstGeom prst="rect">
            <a:avLst/>
          </a:prstGeom>
          <a:noFill/>
        </p:spPr>
        <p:txBody>
          <a:bodyPr wrap="square" rtlCol="0">
            <a:spAutoFit/>
          </a:bodyPr>
          <a:lstStyle/>
          <a:p>
            <a:r>
              <a:rPr lang="en-US" altLang="zh-CN" dirty="0"/>
              <a:t>	</a:t>
            </a:r>
            <a:r>
              <a:rPr lang="zh-CN" altLang="zh-CN" dirty="0"/>
              <a:t>A</a:t>
            </a:r>
            <a:r>
              <a:rPr lang="en-US" dirty="0"/>
              <a:t> point (</a:t>
            </a:r>
            <a:r>
              <a:rPr lang="en-US" altLang="zh-CN" i="1" dirty="0"/>
              <a:t>x</a:t>
            </a:r>
            <a:r>
              <a:rPr lang="en-US" dirty="0"/>
              <a:t>, </a:t>
            </a:r>
            <a:r>
              <a:rPr lang="en-US" altLang="zh-CN" i="1" dirty="0"/>
              <a:t>y</a:t>
            </a:r>
            <a:r>
              <a:rPr lang="en-US" dirty="0"/>
              <a:t>) 								</a:t>
            </a:r>
            <a:r>
              <a:rPr lang="zh-CN" altLang="zh-CN" dirty="0"/>
              <a:t>A</a:t>
            </a:r>
            <a:r>
              <a:rPr lang="en-US" dirty="0"/>
              <a:t> straight line </a:t>
            </a:r>
            <a:r>
              <a:rPr lang="en-US" i="1" dirty="0"/>
              <a:t>y = mx + b </a:t>
            </a:r>
            <a:r>
              <a:rPr lang="en-US" altLang="zh-CN" dirty="0"/>
              <a:t>in</a:t>
            </a:r>
            <a:r>
              <a:rPr lang="zh-CN" altLang="en-US" dirty="0"/>
              <a:t> </a:t>
            </a:r>
            <a:r>
              <a:rPr lang="en-US" altLang="zh-CN" dirty="0"/>
              <a:t>Cartesian</a:t>
            </a:r>
            <a:r>
              <a:rPr lang="zh-CN" altLang="en-US" dirty="0"/>
              <a:t> </a:t>
            </a:r>
            <a:r>
              <a:rPr lang="en-US" altLang="zh-CN" dirty="0"/>
              <a:t>space</a:t>
            </a:r>
            <a:r>
              <a:rPr lang="en-US" dirty="0"/>
              <a:t>				in the parameter space</a:t>
            </a:r>
          </a:p>
        </p:txBody>
      </p:sp>
    </p:spTree>
    <p:extLst>
      <p:ext uri="{BB962C8B-B14F-4D97-AF65-F5344CB8AC3E}">
        <p14:creationId xmlns:p14="http://schemas.microsoft.com/office/powerpoint/2010/main" val="1884613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 Representation </a:t>
            </a:r>
          </a:p>
        </p:txBody>
      </p:sp>
      <p:pic>
        <p:nvPicPr>
          <p:cNvPr id="7" name="Picture 6" descr="Screen Shot 2016-11-09 at 12.53.17 AM.pn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11578" y="1031154"/>
            <a:ext cx="3930623" cy="5616577"/>
          </a:xfrm>
          <a:prstGeom prst="rect">
            <a:avLst/>
          </a:prstGeom>
        </p:spPr>
      </p:pic>
      <p:sp>
        <p:nvSpPr>
          <p:cNvPr id="11" name="Content Placeholder 10"/>
          <p:cNvSpPr>
            <a:spLocks noGrp="1"/>
          </p:cNvSpPr>
          <p:nvPr>
            <p:ph idx="1"/>
          </p:nvPr>
        </p:nvSpPr>
        <p:spPr>
          <a:xfrm>
            <a:off x="408187" y="1191672"/>
            <a:ext cx="4801286" cy="846715"/>
          </a:xfrm>
        </p:spPr>
        <p:txBody>
          <a:bodyPr/>
          <a:lstStyle/>
          <a:p>
            <a:pPr marL="342900" indent="-342900">
              <a:buFont typeface="Arial"/>
              <a:buChar char="•"/>
            </a:pPr>
            <a:r>
              <a:rPr lang="en-US" sz="2000" dirty="0"/>
              <a:t>Transform Cartesian coordinates to polar coordinates?</a:t>
            </a:r>
          </a:p>
          <a:p>
            <a:pPr marL="342900" indent="-342900">
              <a:buFont typeface="Arial"/>
              <a:buChar char="•"/>
            </a:pPr>
            <a:endParaRPr lang="en-US" sz="2000" dirty="0"/>
          </a:p>
          <a:p>
            <a:pPr marL="342900" indent="-342900">
              <a:buFont typeface="Arial"/>
              <a:buChar char="•"/>
            </a:pPr>
            <a:endParaRPr lang="en-US" sz="2000" dirty="0"/>
          </a:p>
        </p:txBody>
      </p:sp>
      <p:pic>
        <p:nvPicPr>
          <p:cNvPr id="12" name="Picture 11" descr="Screen Shot 2016-11-09 at 1.10.09 AM.png"/>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790"/>
          <a:stretch/>
        </p:blipFill>
        <p:spPr>
          <a:xfrm>
            <a:off x="815239" y="2304947"/>
            <a:ext cx="3834647" cy="3839413"/>
          </a:xfrm>
          <a:prstGeom prst="rect">
            <a:avLst/>
          </a:prstGeom>
        </p:spPr>
      </p:pic>
    </p:spTree>
    <p:extLst>
      <p:ext uri="{BB962C8B-B14F-4D97-AF65-F5344CB8AC3E}">
        <p14:creationId xmlns:p14="http://schemas.microsoft.com/office/powerpoint/2010/main" val="2190728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CF9155-91A9-473D-A0F0-33A66131A765}"/>
              </a:ext>
            </a:extLst>
          </p:cNvPr>
          <p:cNvSpPr>
            <a:spLocks noGrp="1"/>
          </p:cNvSpPr>
          <p:nvPr>
            <p:ph type="title"/>
          </p:nvPr>
        </p:nvSpPr>
        <p:spPr/>
        <p:txBody>
          <a:bodyPr/>
          <a:lstStyle/>
          <a:p>
            <a:r>
              <a:rPr lang="en-IN" dirty="0"/>
              <a:t>Hough Transform</a:t>
            </a:r>
          </a:p>
        </p:txBody>
      </p:sp>
      <p:sp>
        <p:nvSpPr>
          <p:cNvPr id="3" name="Content Placeholder 2">
            <a:extLst>
              <a:ext uri="{FF2B5EF4-FFF2-40B4-BE49-F238E27FC236}">
                <a16:creationId xmlns="" xmlns:a16="http://schemas.microsoft.com/office/drawing/2014/main" id="{00748E56-867B-4FC5-BD6D-4B678136E58A}"/>
              </a:ext>
            </a:extLst>
          </p:cNvPr>
          <p:cNvSpPr>
            <a:spLocks noGrp="1"/>
          </p:cNvSpPr>
          <p:nvPr>
            <p:ph idx="1"/>
          </p:nvPr>
        </p:nvSpPr>
        <p:spPr/>
        <p:txBody>
          <a:bodyPr/>
          <a:lstStyle/>
          <a:p>
            <a:r>
              <a:rPr lang="en-US" dirty="0"/>
              <a:t>A line can be represented as y = </a:t>
            </a:r>
            <a:r>
              <a:rPr lang="en-US" dirty="0" err="1"/>
              <a:t>mx+c</a:t>
            </a:r>
            <a:r>
              <a:rPr lang="en-US" dirty="0"/>
              <a:t> or in parametric form, as p = x </a:t>
            </a:r>
            <a:r>
              <a:rPr lang="en-US" dirty="0" err="1"/>
              <a:t>cos</a:t>
            </a:r>
            <a:r>
              <a:rPr lang="en-US" dirty="0"/>
              <a:t> </a:t>
            </a:r>
            <a:r>
              <a:rPr lang="el-GR" dirty="0" smtClean="0"/>
              <a:t>θ</a:t>
            </a:r>
            <a:r>
              <a:rPr lang="en-US" dirty="0" smtClean="0"/>
              <a:t> </a:t>
            </a:r>
            <a:r>
              <a:rPr lang="en-US" dirty="0"/>
              <a:t>+ y sin </a:t>
            </a:r>
            <a:r>
              <a:rPr lang="el-GR" dirty="0" smtClean="0"/>
              <a:t>θ</a:t>
            </a:r>
            <a:r>
              <a:rPr lang="en-US" dirty="0" smtClean="0"/>
              <a:t> </a:t>
            </a:r>
            <a:r>
              <a:rPr lang="en-US" dirty="0"/>
              <a:t>where p is the perpendicular distance from origin to the line, and theta is the angle formed by this perpendicular line and horizontal axis measured in counter-clockwise ( That direction varies on how you represent the coordinate system. This representation is used in OpenCV).</a:t>
            </a:r>
            <a:endParaRPr lang="en-IN" dirty="0"/>
          </a:p>
        </p:txBody>
      </p:sp>
    </p:spTree>
    <p:extLst>
      <p:ext uri="{BB962C8B-B14F-4D97-AF65-F5344CB8AC3E}">
        <p14:creationId xmlns:p14="http://schemas.microsoft.com/office/powerpoint/2010/main" val="3481483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DE38F2-07B8-4B4D-86E4-02DF33F8E00E}"/>
              </a:ext>
            </a:extLst>
          </p:cNvPr>
          <p:cNvSpPr>
            <a:spLocks noGrp="1"/>
          </p:cNvSpPr>
          <p:nvPr>
            <p:ph type="title"/>
          </p:nvPr>
        </p:nvSpPr>
        <p:spPr/>
        <p:txBody>
          <a:bodyPr/>
          <a:lstStyle/>
          <a:p>
            <a:r>
              <a:rPr lang="en-US" dirty="0"/>
              <a:t>Hough Transform</a:t>
            </a:r>
            <a:endParaRPr lang="en-IN" dirty="0"/>
          </a:p>
        </p:txBody>
      </p:sp>
      <p:sp>
        <p:nvSpPr>
          <p:cNvPr id="5" name="AutoShape 2" descr="coordinate system">
            <a:extLst>
              <a:ext uri="{FF2B5EF4-FFF2-40B4-BE49-F238E27FC236}">
                <a16:creationId xmlns="" xmlns:a16="http://schemas.microsoft.com/office/drawing/2014/main" id="{A5DB2A4F-5AF1-4240-AAD6-1F57E385491E}"/>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Graphic 8">
            <a:extLst>
              <a:ext uri="{FF2B5EF4-FFF2-40B4-BE49-F238E27FC236}">
                <a16:creationId xmlns="" xmlns:a16="http://schemas.microsoft.com/office/drawing/2014/main" id="{14424652-601F-4E09-BF4A-D24CDAE01AFC}"/>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729037" y="2657475"/>
            <a:ext cx="1685925" cy="1543050"/>
          </a:xfrm>
          <a:prstGeom prst="rect">
            <a:avLst/>
          </a:prstGeom>
        </p:spPr>
      </p:pic>
      <p:sp>
        <p:nvSpPr>
          <p:cNvPr id="10" name="TextBox 9">
            <a:extLst>
              <a:ext uri="{FF2B5EF4-FFF2-40B4-BE49-F238E27FC236}">
                <a16:creationId xmlns="" xmlns:a16="http://schemas.microsoft.com/office/drawing/2014/main" id="{14679CDD-BD55-4F7E-8196-AC63AA1AE568}"/>
              </a:ext>
            </a:extLst>
          </p:cNvPr>
          <p:cNvSpPr txBox="1"/>
          <p:nvPr/>
        </p:nvSpPr>
        <p:spPr>
          <a:xfrm>
            <a:off x="1239520" y="4785360"/>
            <a:ext cx="7122160" cy="1477328"/>
          </a:xfrm>
          <a:prstGeom prst="rect">
            <a:avLst/>
          </a:prstGeom>
          <a:noFill/>
        </p:spPr>
        <p:txBody>
          <a:bodyPr wrap="square" rtlCol="0">
            <a:spAutoFit/>
          </a:bodyPr>
          <a:lstStyle/>
          <a:p>
            <a:r>
              <a:rPr lang="en-US" dirty="0"/>
              <a:t>So if line is passing below the origin, it will have a positive p and angle less than 180. If it is going above the origin, instead of taking angle greater than 180, angle is taken less than 180, and p is taken negative. Any vertical line will have 0 degree and horizontal lines will have 90 degree.</a:t>
            </a:r>
            <a:endParaRPr lang="en-IN" dirty="0"/>
          </a:p>
        </p:txBody>
      </p:sp>
    </p:spTree>
    <p:extLst>
      <p:ext uri="{BB962C8B-B14F-4D97-AF65-F5344CB8AC3E}">
        <p14:creationId xmlns:p14="http://schemas.microsoft.com/office/powerpoint/2010/main" val="1778475814"/>
      </p:ext>
    </p:extLst>
  </p:cSld>
  <p:clrMapOvr>
    <a:masterClrMapping/>
  </p:clrMapOvr>
</p:sld>
</file>

<file path=ppt/theme/theme1.xml><?xml version="1.0" encoding="utf-8"?>
<a:theme xmlns:a="http://schemas.openxmlformats.org/drawingml/2006/main" name="wfu">
  <a:themeElements>
    <a:clrScheme name="">
      <a:dk1>
        <a:srgbClr val="9E7E38"/>
      </a:dk1>
      <a:lt1>
        <a:srgbClr val="FFFDE8"/>
      </a:lt1>
      <a:dk2>
        <a:srgbClr val="FFFDE8"/>
      </a:dk2>
      <a:lt2>
        <a:srgbClr val="767462"/>
      </a:lt2>
      <a:accent1>
        <a:srgbClr val="983222"/>
      </a:accent1>
      <a:accent2>
        <a:srgbClr val="55517B"/>
      </a:accent2>
      <a:accent3>
        <a:srgbClr val="FFFEF2"/>
      </a:accent3>
      <a:accent4>
        <a:srgbClr val="866B2E"/>
      </a:accent4>
      <a:accent5>
        <a:srgbClr val="CAADAB"/>
      </a:accent5>
      <a:accent6>
        <a:srgbClr val="4C496F"/>
      </a:accent6>
      <a:hlink>
        <a:srgbClr val="44697D"/>
      </a:hlink>
      <a:folHlink>
        <a:srgbClr val="662046"/>
      </a:folHlink>
    </a:clrScheme>
    <a:fontScheme name="wfu">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2400" b="0" i="0" u="none" strike="noStrike" cap="none" normalizeH="0" baseline="0">
            <a:ln>
              <a:noFill/>
            </a:ln>
            <a:solidFill>
              <a:schemeClr val="tx1"/>
            </a:solidFill>
            <a:effectLst/>
            <a:latin typeface="Arial" pitchFamily="-112"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2400" b="0" i="0" u="none" strike="noStrike" cap="none" normalizeH="0" baseline="0">
            <a:ln>
              <a:noFill/>
            </a:ln>
            <a:solidFill>
              <a:schemeClr val="tx1"/>
            </a:solidFill>
            <a:effectLst/>
            <a:latin typeface="Arial" pitchFamily="-112" charset="0"/>
          </a:defRPr>
        </a:defPPr>
      </a:lstStyle>
    </a:lnDef>
  </a:objectDefaults>
  <a:extraClrSchemeLst>
    <a:extraClrScheme>
      <a:clrScheme name="wfu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wfu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wfu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wfu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wfu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wfu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wfu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wfu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wfu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wfu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wfu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wfu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wfu 13">
        <a:dk1>
          <a:srgbClr val="336699"/>
        </a:dk1>
        <a:lt1>
          <a:srgbClr val="FFFDE8"/>
        </a:lt1>
        <a:dk2>
          <a:srgbClr val="000000"/>
        </a:dk2>
        <a:lt2>
          <a:srgbClr val="FFFDE8"/>
        </a:lt2>
        <a:accent1>
          <a:srgbClr val="9E7E38"/>
        </a:accent1>
        <a:accent2>
          <a:srgbClr val="468A4B"/>
        </a:accent2>
        <a:accent3>
          <a:srgbClr val="AAAAAA"/>
        </a:accent3>
        <a:accent4>
          <a:srgbClr val="DAD8C6"/>
        </a:accent4>
        <a:accent5>
          <a:srgbClr val="CCC0AE"/>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wfu 14">
        <a:dk1>
          <a:srgbClr val="9E7E38"/>
        </a:dk1>
        <a:lt1>
          <a:srgbClr val="FFFDE8"/>
        </a:lt1>
        <a:dk2>
          <a:srgbClr val="FFFDE8"/>
        </a:dk2>
        <a:lt2>
          <a:srgbClr val="336699"/>
        </a:lt2>
        <a:accent1>
          <a:srgbClr val="9E7E38"/>
        </a:accent1>
        <a:accent2>
          <a:srgbClr val="468A4B"/>
        </a:accent2>
        <a:accent3>
          <a:srgbClr val="FFFEF2"/>
        </a:accent3>
        <a:accent4>
          <a:srgbClr val="866B2E"/>
        </a:accent4>
        <a:accent5>
          <a:srgbClr val="CCC0AE"/>
        </a:accent5>
        <a:accent6>
          <a:srgbClr val="3F7D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wfu 15">
        <a:dk1>
          <a:srgbClr val="336699"/>
        </a:dk1>
        <a:lt1>
          <a:srgbClr val="FFFFFF"/>
        </a:lt1>
        <a:dk2>
          <a:srgbClr val="FFFDE8"/>
        </a:dk2>
        <a:lt2>
          <a:srgbClr val="FFFDE8"/>
        </a:lt2>
        <a:accent1>
          <a:srgbClr val="9E7E38"/>
        </a:accent1>
        <a:accent2>
          <a:srgbClr val="468A4B"/>
        </a:accent2>
        <a:accent3>
          <a:srgbClr val="FFFEF2"/>
        </a:accent3>
        <a:accent4>
          <a:srgbClr val="DADADA"/>
        </a:accent4>
        <a:accent5>
          <a:srgbClr val="CCC0AE"/>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wfu 16">
        <a:dk1>
          <a:srgbClr val="4D4D4D"/>
        </a:dk1>
        <a:lt1>
          <a:srgbClr val="FFFDE8"/>
        </a:lt1>
        <a:dk2>
          <a:srgbClr val="000000"/>
        </a:dk2>
        <a:lt2>
          <a:srgbClr val="FFFDE8"/>
        </a:lt2>
        <a:accent1>
          <a:srgbClr val="9E7E38"/>
        </a:accent1>
        <a:accent2>
          <a:srgbClr val="468A4B"/>
        </a:accent2>
        <a:accent3>
          <a:srgbClr val="AAAAAA"/>
        </a:accent3>
        <a:accent4>
          <a:srgbClr val="DAD8C6"/>
        </a:accent4>
        <a:accent5>
          <a:srgbClr val="CCC0AE"/>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wfu.thmx</Template>
  <TotalTime>422</TotalTime>
  <Words>1199</Words>
  <Application>Microsoft Office PowerPoint</Application>
  <PresentationFormat>On-screen Show (4:3)</PresentationFormat>
  <Paragraphs>98</Paragraphs>
  <Slides>29</Slides>
  <Notes>0</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wfu</vt:lpstr>
      <vt:lpstr>Hough Line Transform</vt:lpstr>
      <vt:lpstr>Problems of Edge Detectors</vt:lpstr>
      <vt:lpstr>Projective Space</vt:lpstr>
      <vt:lpstr>Hough Transform</vt:lpstr>
      <vt:lpstr>Lines and Points</vt:lpstr>
      <vt:lpstr>Points and Lines</vt:lpstr>
      <vt:lpstr>Alternative Representation </vt:lpstr>
      <vt:lpstr>Hough Transform</vt:lpstr>
      <vt:lpstr>Hough Transform</vt:lpstr>
      <vt:lpstr>Hough Angle Transform</vt:lpstr>
      <vt:lpstr>Hough Transform </vt:lpstr>
      <vt:lpstr>Initialize Accumulator</vt:lpstr>
      <vt:lpstr>What about Two Points?</vt:lpstr>
      <vt:lpstr>Voting by Edge Pixels</vt:lpstr>
      <vt:lpstr>PowerPoint Presentation</vt:lpstr>
      <vt:lpstr>PowerPoint Presentation</vt:lpstr>
      <vt:lpstr>PowerPoint Presentation</vt:lpstr>
      <vt:lpstr>PowerPoint Presentation</vt:lpstr>
      <vt:lpstr>Edge Detector</vt:lpstr>
      <vt:lpstr>Hough Transform Line Detector</vt:lpstr>
      <vt:lpstr>Incorporate with Image Gradients</vt:lpstr>
      <vt:lpstr>Effect of Noise and Bin Size</vt:lpstr>
      <vt:lpstr>Circle Hough Transform</vt:lpstr>
      <vt:lpstr>Circle Hough Transform</vt:lpstr>
      <vt:lpstr>HoughCircles</vt:lpstr>
      <vt:lpstr>cv2.HoughCircles</vt:lpstr>
      <vt:lpstr>cv2.HoughCircles</vt:lpstr>
      <vt:lpstr>Parameters: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Hough Transform</dc:title>
  <dc:creator>Rz Li</dc:creator>
  <cp:lastModifiedBy>Sindhu</cp:lastModifiedBy>
  <cp:revision>33</cp:revision>
  <dcterms:created xsi:type="dcterms:W3CDTF">2016-11-09T02:05:05Z</dcterms:created>
  <dcterms:modified xsi:type="dcterms:W3CDTF">2020-02-13T09:02:55Z</dcterms:modified>
</cp:coreProperties>
</file>